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62" r:id="rId3"/>
    <p:sldId id="263" r:id="rId4"/>
    <p:sldId id="264" r:id="rId5"/>
    <p:sldId id="265"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A4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4434" autoAdjust="0"/>
  </p:normalViewPr>
  <p:slideViewPr>
    <p:cSldViewPr snapToGrid="0" snapToObjects="1">
      <p:cViewPr varScale="1">
        <p:scale>
          <a:sx n="70" d="100"/>
          <a:sy n="70" d="100"/>
        </p:scale>
        <p:origin x="702" y="4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09720B-36C5-4822-BE05-518ADF2EBA3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MX"/>
        </a:p>
      </dgm:t>
    </dgm:pt>
    <dgm:pt modelId="{00E8E195-B42E-423E-AF0E-2BD6570FDE78}">
      <dgm:prSet custT="1"/>
      <dgm:spPr>
        <a:xfrm>
          <a:off x="3268325" y="786257"/>
          <a:ext cx="3631861" cy="1215258"/>
        </a:xfrm>
        <a:prstGeom prst="rect">
          <a:avLst/>
        </a:prstGeom>
        <a:solidFill>
          <a:srgbClr val="FFFF00"/>
        </a:solidFill>
        <a:ln w="15875" cap="flat" cmpd="sng" algn="ctr">
          <a:solidFill>
            <a:sysClr val="window" lastClr="FFFFFF">
              <a:hueOff val="0"/>
              <a:satOff val="0"/>
              <a:lumOff val="0"/>
              <a:alphaOff val="0"/>
            </a:sysClr>
          </a:solidFill>
          <a:prstDash val="solid"/>
          <a:miter lim="800000"/>
        </a:ln>
        <a:effectLst/>
      </dgm:spPr>
      <dgm:t>
        <a:bodyPr/>
        <a:lstStyle/>
        <a:p>
          <a:r>
            <a:rPr lang="es-MX" sz="1600" b="1" dirty="0">
              <a:solidFill>
                <a:srgbClr val="000000"/>
              </a:solidFill>
              <a:latin typeface="Calibri"/>
              <a:ea typeface="+mn-ea"/>
              <a:cs typeface="+mn-cs"/>
            </a:rPr>
            <a:t>Que el movimiento debe permanecer siempre unido sin </a:t>
          </a:r>
          <a:r>
            <a:rPr lang="es-MX" sz="1600" b="1" dirty="0" smtClean="0">
              <a:solidFill>
                <a:srgbClr val="000000"/>
              </a:solidFill>
              <a:latin typeface="Calibri"/>
              <a:ea typeface="+mn-ea"/>
              <a:cs typeface="+mn-cs"/>
            </a:rPr>
            <a:t>dividirse, creciendo en</a:t>
          </a:r>
          <a:r>
            <a:rPr lang="es-MX" sz="1600" b="1" i="1" dirty="0" smtClean="0">
              <a:solidFill>
                <a:srgbClr val="000000"/>
              </a:solidFill>
              <a:latin typeface="Calibri"/>
              <a:ea typeface="+mn-ea"/>
              <a:cs typeface="+mn-cs"/>
            </a:rPr>
            <a:t> la fe, en la unidad y en la misericordia.</a:t>
          </a:r>
          <a:endParaRPr lang="es-MX" sz="1600" b="1" i="1" dirty="0">
            <a:solidFill>
              <a:srgbClr val="000000"/>
            </a:solidFill>
            <a:latin typeface="Calibri"/>
            <a:ea typeface="+mn-ea"/>
            <a:cs typeface="+mn-cs"/>
          </a:endParaRPr>
        </a:p>
      </dgm:t>
    </dgm:pt>
    <dgm:pt modelId="{88181251-7776-40C1-AAE0-8600B7F6215D}" type="parTrans" cxnId="{085EA628-C23D-467F-8DD5-F461A312B2BD}">
      <dgm:prSet/>
      <dgm:spPr/>
      <dgm:t>
        <a:bodyPr/>
        <a:lstStyle/>
        <a:p>
          <a:endParaRPr lang="es-MX"/>
        </a:p>
      </dgm:t>
    </dgm:pt>
    <dgm:pt modelId="{DC872405-39B9-4569-8F25-CCED3319C8D2}" type="sibTrans" cxnId="{085EA628-C23D-467F-8DD5-F461A312B2BD}">
      <dgm:prSet/>
      <dgm:spPr/>
      <dgm:t>
        <a:bodyPr/>
        <a:lstStyle/>
        <a:p>
          <a:endParaRPr lang="es-MX"/>
        </a:p>
      </dgm:t>
    </dgm:pt>
    <dgm:pt modelId="{C02739BC-70B7-450E-B346-3A006AED3F14}">
      <dgm:prSet custT="1"/>
      <dgm:spPr>
        <a:xfrm>
          <a:off x="6287" y="717493"/>
          <a:ext cx="2929645" cy="1439988"/>
        </a:xfrm>
        <a:prstGeom prst="rect">
          <a:avLst/>
        </a:prstGeom>
        <a:solidFill>
          <a:srgbClr val="FFC000"/>
        </a:solidFill>
        <a:ln w="15875" cap="flat" cmpd="sng" algn="ctr">
          <a:solidFill>
            <a:sysClr val="window" lastClr="FFFFFF">
              <a:hueOff val="0"/>
              <a:satOff val="0"/>
              <a:lumOff val="0"/>
              <a:alphaOff val="0"/>
            </a:sysClr>
          </a:solidFill>
          <a:prstDash val="solid"/>
          <a:miter lim="800000"/>
        </a:ln>
        <a:effectLst/>
      </dgm:spPr>
      <dgm:t>
        <a:bodyPr/>
        <a:lstStyle/>
        <a:p>
          <a:r>
            <a:rPr lang="es-MX" sz="1600" b="1" dirty="0">
              <a:solidFill>
                <a:srgbClr val="000000"/>
              </a:solidFill>
              <a:latin typeface="Calibri"/>
              <a:ea typeface="+mn-ea"/>
              <a:cs typeface="+mn-cs"/>
            </a:rPr>
            <a:t>Que somos un solo movimiento en todos los sectores, en todas las Diócesis y en toda la República.</a:t>
          </a:r>
        </a:p>
      </dgm:t>
    </dgm:pt>
    <dgm:pt modelId="{13DE5742-5527-45D9-8032-BFAD4B028F5E}" type="parTrans" cxnId="{FE28011E-5481-44A2-9ED6-3519B3D85049}">
      <dgm:prSet/>
      <dgm:spPr/>
      <dgm:t>
        <a:bodyPr/>
        <a:lstStyle/>
        <a:p>
          <a:endParaRPr lang="es-MX"/>
        </a:p>
      </dgm:t>
    </dgm:pt>
    <dgm:pt modelId="{4BA480CA-E8CC-418B-A35C-5C21126574A2}" type="sibTrans" cxnId="{FE28011E-5481-44A2-9ED6-3519B3D85049}">
      <dgm:prSet/>
      <dgm:spPr/>
      <dgm:t>
        <a:bodyPr/>
        <a:lstStyle/>
        <a:p>
          <a:endParaRPr lang="es-MX"/>
        </a:p>
      </dgm:t>
    </dgm:pt>
    <dgm:pt modelId="{266317EA-CD31-406A-BCE2-B222E2478A6A}">
      <dgm:prSet custT="1"/>
      <dgm:spPr>
        <a:xfrm>
          <a:off x="7238866" y="742038"/>
          <a:ext cx="3244536" cy="1303697"/>
        </a:xfrm>
        <a:prstGeom prst="rect">
          <a:avLst/>
        </a:prstGeom>
        <a:solidFill>
          <a:srgbClr val="70AD47">
            <a:lumMod val="40000"/>
            <a:lumOff val="60000"/>
          </a:srgbClr>
        </a:solidFill>
        <a:ln w="15875" cap="flat" cmpd="sng" algn="ctr">
          <a:solidFill>
            <a:sysClr val="window" lastClr="FFFFFF">
              <a:hueOff val="0"/>
              <a:satOff val="0"/>
              <a:lumOff val="0"/>
              <a:alphaOff val="0"/>
            </a:sysClr>
          </a:solidFill>
          <a:prstDash val="solid"/>
          <a:miter lim="800000"/>
        </a:ln>
        <a:effectLst/>
      </dgm:spPr>
      <dgm:t>
        <a:bodyPr/>
        <a:lstStyle/>
        <a:p>
          <a:r>
            <a:rPr lang="es-MX" sz="1600" b="1" dirty="0" smtClean="0">
              <a:solidFill>
                <a:srgbClr val="000000"/>
              </a:solidFill>
              <a:latin typeface="Calibri"/>
              <a:ea typeface="+mn-ea"/>
              <a:cs typeface="+mn-cs"/>
            </a:rPr>
            <a:t>La importancia de la unión inter-sacramental Sacerdote-Matrimonio para poder trabajar en conjunto. </a:t>
          </a:r>
          <a:endParaRPr lang="es-MX" sz="1600" b="1" dirty="0">
            <a:solidFill>
              <a:srgbClr val="000000"/>
            </a:solidFill>
            <a:latin typeface="Calibri"/>
            <a:ea typeface="+mn-ea"/>
            <a:cs typeface="+mn-cs"/>
          </a:endParaRPr>
        </a:p>
      </dgm:t>
    </dgm:pt>
    <dgm:pt modelId="{F96CA827-A1A3-4AA7-AE15-69672D0FD082}" type="parTrans" cxnId="{863D1AC4-5E91-4274-9077-0F8806C53388}">
      <dgm:prSet/>
      <dgm:spPr/>
      <dgm:t>
        <a:bodyPr/>
        <a:lstStyle/>
        <a:p>
          <a:endParaRPr lang="es-MX"/>
        </a:p>
      </dgm:t>
    </dgm:pt>
    <dgm:pt modelId="{F3EC8A4D-ADFF-4C9A-A927-B221E28D79ED}" type="sibTrans" cxnId="{863D1AC4-5E91-4274-9077-0F8806C53388}">
      <dgm:prSet/>
      <dgm:spPr/>
      <dgm:t>
        <a:bodyPr/>
        <a:lstStyle/>
        <a:p>
          <a:endParaRPr lang="es-MX"/>
        </a:p>
      </dgm:t>
    </dgm:pt>
    <dgm:pt modelId="{E796D331-9E93-45B9-B9E7-556E1B1FB1FC}">
      <dgm:prSet custT="1"/>
      <dgm:spPr>
        <a:xfrm>
          <a:off x="630396" y="2253419"/>
          <a:ext cx="3209167" cy="1696199"/>
        </a:xfrm>
        <a:prstGeom prst="rect">
          <a:avLst/>
        </a:prstGeom>
        <a:solidFill>
          <a:srgbClr val="5B9BD5">
            <a:lumMod val="20000"/>
            <a:lumOff val="80000"/>
          </a:srgbClr>
        </a:solidFill>
        <a:ln w="15875" cap="flat" cmpd="sng" algn="ctr">
          <a:solidFill>
            <a:sysClr val="window" lastClr="FFFFFF">
              <a:hueOff val="0"/>
              <a:satOff val="0"/>
              <a:lumOff val="0"/>
              <a:alphaOff val="0"/>
            </a:sysClr>
          </a:solidFill>
          <a:prstDash val="solid"/>
          <a:miter lim="800000"/>
        </a:ln>
        <a:effectLst/>
      </dgm:spPr>
      <dgm:t>
        <a:bodyPr/>
        <a:lstStyle/>
        <a:p>
          <a:r>
            <a:rPr lang="es-MX" sz="1600" b="1" dirty="0" smtClean="0">
              <a:solidFill>
                <a:srgbClr val="000000"/>
              </a:solidFill>
              <a:latin typeface="Calibri"/>
              <a:ea typeface="+mn-ea"/>
              <a:cs typeface="+mn-cs"/>
            </a:rPr>
            <a:t>Concientizar a los sacerdotes de su participación en las Reuniones Generales, Hora Santa, Misas, programación de retiros espirituales ó platicas durante el ciclo litúrgico.</a:t>
          </a:r>
        </a:p>
        <a:p>
          <a:r>
            <a:rPr lang="es-MX" sz="1600" b="1" dirty="0" smtClean="0">
              <a:solidFill>
                <a:srgbClr val="000000"/>
              </a:solidFill>
              <a:latin typeface="Calibri"/>
              <a:ea typeface="+mn-ea"/>
              <a:cs typeface="+mn-cs"/>
            </a:rPr>
            <a:t>-Formación del Colegio de Asistentes.-</a:t>
          </a:r>
        </a:p>
      </dgm:t>
    </dgm:pt>
    <dgm:pt modelId="{892A36C3-65A2-4CDA-843C-ED230D287093}" type="parTrans" cxnId="{73512522-2C49-40E9-AE6F-797A27E3E178}">
      <dgm:prSet/>
      <dgm:spPr/>
      <dgm:t>
        <a:bodyPr/>
        <a:lstStyle/>
        <a:p>
          <a:endParaRPr lang="es-MX"/>
        </a:p>
      </dgm:t>
    </dgm:pt>
    <dgm:pt modelId="{0B78C06D-8FD9-46E4-AFAA-10A704D56766}" type="sibTrans" cxnId="{73512522-2C49-40E9-AE6F-797A27E3E178}">
      <dgm:prSet/>
      <dgm:spPr/>
      <dgm:t>
        <a:bodyPr/>
        <a:lstStyle/>
        <a:p>
          <a:endParaRPr lang="es-MX"/>
        </a:p>
      </dgm:t>
    </dgm:pt>
    <dgm:pt modelId="{1F379DA3-9DBC-4D1F-B8DE-C2A14155D7E8}">
      <dgm:prSet custT="1"/>
      <dgm:spPr>
        <a:xfrm>
          <a:off x="4839237" y="2662222"/>
          <a:ext cx="4928092" cy="1081183"/>
        </a:xfrm>
        <a:prstGeom prst="rect">
          <a:avLst/>
        </a:prstGeom>
        <a:solidFill>
          <a:srgbClr val="ED7D31">
            <a:lumMod val="40000"/>
            <a:lumOff val="60000"/>
          </a:srgbClr>
        </a:solidFill>
        <a:ln w="15875" cap="flat" cmpd="sng" algn="ctr">
          <a:solidFill>
            <a:sysClr val="window" lastClr="FFFFFF">
              <a:hueOff val="0"/>
              <a:satOff val="0"/>
              <a:lumOff val="0"/>
              <a:alphaOff val="0"/>
            </a:sysClr>
          </a:solidFill>
          <a:prstDash val="solid"/>
          <a:miter lim="800000"/>
        </a:ln>
        <a:effectLst/>
      </dgm:spPr>
      <dgm:t>
        <a:bodyPr/>
        <a:lstStyle/>
        <a:p>
          <a:r>
            <a:rPr lang="es-MX" sz="1600" b="1" dirty="0" smtClean="0">
              <a:solidFill>
                <a:srgbClr val="CCDDEA">
                  <a:lumMod val="10000"/>
                </a:srgbClr>
              </a:solidFill>
              <a:latin typeface="Calibri"/>
              <a:ea typeface="+mn-ea"/>
              <a:cs typeface="+mn-cs"/>
            </a:rPr>
            <a:t>Formación y seguimiento de los Equipos de Encuentro de Evangelización Kerigma, Encuentros Conyugales, Encuentros Familiares , Encuentros Juveniles, Equipos de intercesión (Oración Constante). </a:t>
          </a:r>
          <a:endParaRPr lang="es-MX" sz="1600" b="1" dirty="0">
            <a:solidFill>
              <a:srgbClr val="CCDDEA">
                <a:lumMod val="10000"/>
              </a:srgbClr>
            </a:solidFill>
            <a:latin typeface="Calibri"/>
            <a:ea typeface="+mn-ea"/>
            <a:cs typeface="+mn-cs"/>
          </a:endParaRPr>
        </a:p>
      </dgm:t>
    </dgm:pt>
    <dgm:pt modelId="{FEF404A8-01EF-4B33-873E-C4E62E3F1C84}" type="parTrans" cxnId="{27DB1F92-D29C-477E-ADED-38D46BEFE4EA}">
      <dgm:prSet/>
      <dgm:spPr/>
      <dgm:t>
        <a:bodyPr/>
        <a:lstStyle/>
        <a:p>
          <a:endParaRPr lang="es-MX"/>
        </a:p>
      </dgm:t>
    </dgm:pt>
    <dgm:pt modelId="{D7A57BBA-9939-47D7-94C4-1A6F64063170}" type="sibTrans" cxnId="{27DB1F92-D29C-477E-ADED-38D46BEFE4EA}">
      <dgm:prSet/>
      <dgm:spPr/>
      <dgm:t>
        <a:bodyPr/>
        <a:lstStyle/>
        <a:p>
          <a:endParaRPr lang="es-MX"/>
        </a:p>
      </dgm:t>
    </dgm:pt>
    <dgm:pt modelId="{B0398DAC-8837-4548-BA3D-6683B5C70760}" type="pres">
      <dgm:prSet presAssocID="{5B09720B-36C5-4822-BE05-518ADF2EBA3E}" presName="diagram" presStyleCnt="0">
        <dgm:presLayoutVars>
          <dgm:dir/>
          <dgm:resizeHandles val="exact"/>
        </dgm:presLayoutVars>
      </dgm:prSet>
      <dgm:spPr/>
      <dgm:t>
        <a:bodyPr/>
        <a:lstStyle/>
        <a:p>
          <a:endParaRPr lang="es-MX"/>
        </a:p>
      </dgm:t>
    </dgm:pt>
    <dgm:pt modelId="{5890E486-D4D9-4D44-8338-D935053B3C91}" type="pres">
      <dgm:prSet presAssocID="{C02739BC-70B7-450E-B346-3A006AED3F14}" presName="node" presStyleLbl="node1" presStyleIdx="0" presStyleCnt="5" custScaleX="88050" custScaleY="72131" custLinFactNeighborX="4913" custLinFactNeighborY="-2798">
        <dgm:presLayoutVars>
          <dgm:bulletEnabled val="1"/>
        </dgm:presLayoutVars>
      </dgm:prSet>
      <dgm:spPr>
        <a:prstGeom prst="rect">
          <a:avLst/>
        </a:prstGeom>
      </dgm:spPr>
      <dgm:t>
        <a:bodyPr/>
        <a:lstStyle/>
        <a:p>
          <a:endParaRPr lang="es-MX"/>
        </a:p>
      </dgm:t>
    </dgm:pt>
    <dgm:pt modelId="{23115BED-9445-411F-934E-1241389B75A0}" type="pres">
      <dgm:prSet presAssocID="{4BA480CA-E8CC-418B-A35C-5C21126574A2}" presName="sibTrans" presStyleCnt="0"/>
      <dgm:spPr/>
    </dgm:pt>
    <dgm:pt modelId="{24F03AA3-07A8-4739-B288-A58CEFEB7F6E}" type="pres">
      <dgm:prSet presAssocID="{00E8E195-B42E-423E-AF0E-2BD6570FDE78}" presName="node" presStyleLbl="node1" presStyleIdx="1" presStyleCnt="5" custScaleX="126145" custScaleY="60874">
        <dgm:presLayoutVars>
          <dgm:bulletEnabled val="1"/>
        </dgm:presLayoutVars>
      </dgm:prSet>
      <dgm:spPr>
        <a:prstGeom prst="rect">
          <a:avLst/>
        </a:prstGeom>
      </dgm:spPr>
      <dgm:t>
        <a:bodyPr/>
        <a:lstStyle/>
        <a:p>
          <a:endParaRPr lang="es-MX"/>
        </a:p>
      </dgm:t>
    </dgm:pt>
    <dgm:pt modelId="{C7B01209-B282-47C0-91F0-8CF0F6F045DC}" type="pres">
      <dgm:prSet presAssocID="{DC872405-39B9-4569-8F25-CCED3319C8D2}" presName="sibTrans" presStyleCnt="0"/>
      <dgm:spPr/>
    </dgm:pt>
    <dgm:pt modelId="{C7EAA5C0-C1FA-47E8-9BF5-B14335E1FBB9}" type="pres">
      <dgm:prSet presAssocID="{266317EA-CD31-406A-BCE2-B222E2478A6A}" presName="node" presStyleLbl="node1" presStyleIdx="2" presStyleCnt="5" custScaleX="97514" custScaleY="65304" custLinFactNeighborX="7992">
        <dgm:presLayoutVars>
          <dgm:bulletEnabled val="1"/>
        </dgm:presLayoutVars>
      </dgm:prSet>
      <dgm:spPr>
        <a:prstGeom prst="rect">
          <a:avLst/>
        </a:prstGeom>
      </dgm:spPr>
      <dgm:t>
        <a:bodyPr/>
        <a:lstStyle/>
        <a:p>
          <a:endParaRPr lang="es-MX"/>
        </a:p>
      </dgm:t>
    </dgm:pt>
    <dgm:pt modelId="{B502CD8D-4806-4EE9-AE27-B9102C5295E0}" type="pres">
      <dgm:prSet presAssocID="{F3EC8A4D-ADFF-4C9A-A927-B221E28D79ED}" presName="sibTrans" presStyleCnt="0"/>
      <dgm:spPr/>
    </dgm:pt>
    <dgm:pt modelId="{3E9EF020-5D93-4593-AF4B-3C2A0FE3D880}" type="pres">
      <dgm:prSet presAssocID="{E796D331-9E93-45B9-B9E7-556E1B1FB1FC}" presName="node" presStyleLbl="node1" presStyleIdx="3" presStyleCnt="5" custScaleX="96451" custScaleY="84965" custLinFactNeighborX="-11310" custLinFactNeighborY="-9677">
        <dgm:presLayoutVars>
          <dgm:bulletEnabled val="1"/>
        </dgm:presLayoutVars>
      </dgm:prSet>
      <dgm:spPr>
        <a:prstGeom prst="rect">
          <a:avLst/>
        </a:prstGeom>
      </dgm:spPr>
      <dgm:t>
        <a:bodyPr/>
        <a:lstStyle/>
        <a:p>
          <a:endParaRPr lang="es-MX"/>
        </a:p>
      </dgm:t>
    </dgm:pt>
    <dgm:pt modelId="{88BF771E-359A-4532-B07D-E701381D7914}" type="pres">
      <dgm:prSet presAssocID="{0B78C06D-8FD9-46E4-AFAA-10A704D56766}" presName="sibTrans" presStyleCnt="0"/>
      <dgm:spPr/>
    </dgm:pt>
    <dgm:pt modelId="{0513893F-6889-450F-A5A0-FEF89576F7DC}" type="pres">
      <dgm:prSet presAssocID="{1F379DA3-9DBC-4D1F-B8DE-C2A14155D7E8}" presName="node" presStyleLbl="node1" presStyleIdx="4" presStyleCnt="5" custScaleX="148113" custScaleY="54158" custLinFactNeighborX="8735" custLinFactNeighborY="-4603">
        <dgm:presLayoutVars>
          <dgm:bulletEnabled val="1"/>
        </dgm:presLayoutVars>
      </dgm:prSet>
      <dgm:spPr>
        <a:prstGeom prst="rect">
          <a:avLst/>
        </a:prstGeom>
      </dgm:spPr>
      <dgm:t>
        <a:bodyPr/>
        <a:lstStyle/>
        <a:p>
          <a:endParaRPr lang="es-MX"/>
        </a:p>
      </dgm:t>
    </dgm:pt>
  </dgm:ptLst>
  <dgm:cxnLst>
    <dgm:cxn modelId="{27DB1F92-D29C-477E-ADED-38D46BEFE4EA}" srcId="{5B09720B-36C5-4822-BE05-518ADF2EBA3E}" destId="{1F379DA3-9DBC-4D1F-B8DE-C2A14155D7E8}" srcOrd="4" destOrd="0" parTransId="{FEF404A8-01EF-4B33-873E-C4E62E3F1C84}" sibTransId="{D7A57BBA-9939-47D7-94C4-1A6F64063170}"/>
    <dgm:cxn modelId="{DB7BEB38-E3CD-4170-AA18-2E853F41F1EB}" type="presOf" srcId="{00E8E195-B42E-423E-AF0E-2BD6570FDE78}" destId="{24F03AA3-07A8-4739-B288-A58CEFEB7F6E}" srcOrd="0" destOrd="0" presId="urn:microsoft.com/office/officeart/2005/8/layout/default"/>
    <dgm:cxn modelId="{863D1AC4-5E91-4274-9077-0F8806C53388}" srcId="{5B09720B-36C5-4822-BE05-518ADF2EBA3E}" destId="{266317EA-CD31-406A-BCE2-B222E2478A6A}" srcOrd="2" destOrd="0" parTransId="{F96CA827-A1A3-4AA7-AE15-69672D0FD082}" sibTransId="{F3EC8A4D-ADFF-4C9A-A927-B221E28D79ED}"/>
    <dgm:cxn modelId="{FE28011E-5481-44A2-9ED6-3519B3D85049}" srcId="{5B09720B-36C5-4822-BE05-518ADF2EBA3E}" destId="{C02739BC-70B7-450E-B346-3A006AED3F14}" srcOrd="0" destOrd="0" parTransId="{13DE5742-5527-45D9-8032-BFAD4B028F5E}" sibTransId="{4BA480CA-E8CC-418B-A35C-5C21126574A2}"/>
    <dgm:cxn modelId="{73512522-2C49-40E9-AE6F-797A27E3E178}" srcId="{5B09720B-36C5-4822-BE05-518ADF2EBA3E}" destId="{E796D331-9E93-45B9-B9E7-556E1B1FB1FC}" srcOrd="3" destOrd="0" parTransId="{892A36C3-65A2-4CDA-843C-ED230D287093}" sibTransId="{0B78C06D-8FD9-46E4-AFAA-10A704D56766}"/>
    <dgm:cxn modelId="{753005FB-FAD6-42FF-8C4F-8D85C50CEED5}" type="presOf" srcId="{E796D331-9E93-45B9-B9E7-556E1B1FB1FC}" destId="{3E9EF020-5D93-4593-AF4B-3C2A0FE3D880}" srcOrd="0" destOrd="0" presId="urn:microsoft.com/office/officeart/2005/8/layout/default"/>
    <dgm:cxn modelId="{085EA628-C23D-467F-8DD5-F461A312B2BD}" srcId="{5B09720B-36C5-4822-BE05-518ADF2EBA3E}" destId="{00E8E195-B42E-423E-AF0E-2BD6570FDE78}" srcOrd="1" destOrd="0" parTransId="{88181251-7776-40C1-AAE0-8600B7F6215D}" sibTransId="{DC872405-39B9-4569-8F25-CCED3319C8D2}"/>
    <dgm:cxn modelId="{B84E586D-2C37-498B-8DDD-3100C81EBD3E}" type="presOf" srcId="{5B09720B-36C5-4822-BE05-518ADF2EBA3E}" destId="{B0398DAC-8837-4548-BA3D-6683B5C70760}" srcOrd="0" destOrd="0" presId="urn:microsoft.com/office/officeart/2005/8/layout/default"/>
    <dgm:cxn modelId="{B042A4F8-D28E-43F7-99A8-A9C0B143CCA7}" type="presOf" srcId="{266317EA-CD31-406A-BCE2-B222E2478A6A}" destId="{C7EAA5C0-C1FA-47E8-9BF5-B14335E1FBB9}" srcOrd="0" destOrd="0" presId="urn:microsoft.com/office/officeart/2005/8/layout/default"/>
    <dgm:cxn modelId="{9F6BEC08-E7D8-4D44-AD94-B8BEEEBB5617}" type="presOf" srcId="{C02739BC-70B7-450E-B346-3A006AED3F14}" destId="{5890E486-D4D9-4D44-8338-D935053B3C91}" srcOrd="0" destOrd="0" presId="urn:microsoft.com/office/officeart/2005/8/layout/default"/>
    <dgm:cxn modelId="{590A05F7-9115-4B95-A869-73C881485AF3}" type="presOf" srcId="{1F379DA3-9DBC-4D1F-B8DE-C2A14155D7E8}" destId="{0513893F-6889-450F-A5A0-FEF89576F7DC}" srcOrd="0" destOrd="0" presId="urn:microsoft.com/office/officeart/2005/8/layout/default"/>
    <dgm:cxn modelId="{7F7350C8-4D64-415E-8158-010C9084C5EF}" type="presParOf" srcId="{B0398DAC-8837-4548-BA3D-6683B5C70760}" destId="{5890E486-D4D9-4D44-8338-D935053B3C91}" srcOrd="0" destOrd="0" presId="urn:microsoft.com/office/officeart/2005/8/layout/default"/>
    <dgm:cxn modelId="{CFA69E56-C2FB-4032-83AE-7B64F0BDE193}" type="presParOf" srcId="{B0398DAC-8837-4548-BA3D-6683B5C70760}" destId="{23115BED-9445-411F-934E-1241389B75A0}" srcOrd="1" destOrd="0" presId="urn:microsoft.com/office/officeart/2005/8/layout/default"/>
    <dgm:cxn modelId="{82DADAA7-BF25-4452-AEE7-52BC8666C12F}" type="presParOf" srcId="{B0398DAC-8837-4548-BA3D-6683B5C70760}" destId="{24F03AA3-07A8-4739-B288-A58CEFEB7F6E}" srcOrd="2" destOrd="0" presId="urn:microsoft.com/office/officeart/2005/8/layout/default"/>
    <dgm:cxn modelId="{CBA7E4E3-A0F1-4816-8E58-DB508D1B46D4}" type="presParOf" srcId="{B0398DAC-8837-4548-BA3D-6683B5C70760}" destId="{C7B01209-B282-47C0-91F0-8CF0F6F045DC}" srcOrd="3" destOrd="0" presId="urn:microsoft.com/office/officeart/2005/8/layout/default"/>
    <dgm:cxn modelId="{B154599A-EEEB-43FB-A511-B959B834EEFA}" type="presParOf" srcId="{B0398DAC-8837-4548-BA3D-6683B5C70760}" destId="{C7EAA5C0-C1FA-47E8-9BF5-B14335E1FBB9}" srcOrd="4" destOrd="0" presId="urn:microsoft.com/office/officeart/2005/8/layout/default"/>
    <dgm:cxn modelId="{29A95E93-0E3D-4818-A41E-CED8944AE976}" type="presParOf" srcId="{B0398DAC-8837-4548-BA3D-6683B5C70760}" destId="{B502CD8D-4806-4EE9-AE27-B9102C5295E0}" srcOrd="5" destOrd="0" presId="urn:microsoft.com/office/officeart/2005/8/layout/default"/>
    <dgm:cxn modelId="{83F291F2-A7C9-48C1-9C34-581BFDB8636E}" type="presParOf" srcId="{B0398DAC-8837-4548-BA3D-6683B5C70760}" destId="{3E9EF020-5D93-4593-AF4B-3C2A0FE3D880}" srcOrd="6" destOrd="0" presId="urn:microsoft.com/office/officeart/2005/8/layout/default"/>
    <dgm:cxn modelId="{D4111BFC-8AC7-461E-81F6-20D4B0F72B03}" type="presParOf" srcId="{B0398DAC-8837-4548-BA3D-6683B5C70760}" destId="{88BF771E-359A-4532-B07D-E701381D7914}" srcOrd="7" destOrd="0" presId="urn:microsoft.com/office/officeart/2005/8/layout/default"/>
    <dgm:cxn modelId="{7C5AF3B3-CF02-4018-9C30-F02199FE6E14}" type="presParOf" srcId="{B0398DAC-8837-4548-BA3D-6683B5C70760}" destId="{0513893F-6889-450F-A5A0-FEF89576F7DC}"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09720B-36C5-4822-BE05-518ADF2EBA3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MX"/>
        </a:p>
      </dgm:t>
    </dgm:pt>
    <dgm:pt modelId="{9686D8B3-2C41-4182-9943-0DE40A3CFF5E}">
      <dgm:prSet custT="1"/>
      <dgm:spPr>
        <a:xfrm>
          <a:off x="0" y="730487"/>
          <a:ext cx="2824884" cy="1643591"/>
        </a:xfrm>
        <a:prstGeom prst="rect">
          <a:avLst/>
        </a:prstGeom>
        <a:solidFill>
          <a:srgbClr val="CCDDEA">
            <a:lumMod val="90000"/>
          </a:srgbClr>
        </a:solidFill>
        <a:ln w="15875" cap="flat" cmpd="sng" algn="ctr">
          <a:solidFill>
            <a:sysClr val="window" lastClr="FFFFFF">
              <a:hueOff val="0"/>
              <a:satOff val="0"/>
              <a:lumOff val="0"/>
              <a:alphaOff val="0"/>
            </a:sysClr>
          </a:solidFill>
          <a:prstDash val="solid"/>
          <a:miter lim="800000"/>
        </a:ln>
        <a:effectLst/>
      </dgm:spPr>
      <dgm:t>
        <a:bodyPr/>
        <a:lstStyle/>
        <a:p>
          <a:r>
            <a:rPr lang="es-MX" sz="2000" b="1" dirty="0" smtClean="0">
              <a:solidFill>
                <a:srgbClr val="000000"/>
              </a:solidFill>
              <a:latin typeface="Calibri"/>
              <a:ea typeface="+mn-ea"/>
              <a:cs typeface="+mn-cs"/>
            </a:rPr>
            <a:t>Cumplir con nuestras funciones, para hacer eficaz nuestro cometido.</a:t>
          </a:r>
          <a:endParaRPr lang="es-MX" sz="2000" b="1" dirty="0">
            <a:solidFill>
              <a:srgbClr val="000000"/>
            </a:solidFill>
            <a:latin typeface="Calibri"/>
            <a:ea typeface="+mn-ea"/>
            <a:cs typeface="+mn-cs"/>
          </a:endParaRPr>
        </a:p>
      </dgm:t>
    </dgm:pt>
    <dgm:pt modelId="{03378084-67B0-4FF0-9249-CC0950788CFD}" type="parTrans" cxnId="{27D88D00-3FF8-40A8-A620-D660E43D9E24}">
      <dgm:prSet/>
      <dgm:spPr/>
      <dgm:t>
        <a:bodyPr/>
        <a:lstStyle/>
        <a:p>
          <a:endParaRPr lang="es-MX"/>
        </a:p>
      </dgm:t>
    </dgm:pt>
    <dgm:pt modelId="{1F9A269A-C735-4C8D-8347-F3AF5987B5DD}" type="sibTrans" cxnId="{27D88D00-3FF8-40A8-A620-D660E43D9E24}">
      <dgm:prSet/>
      <dgm:spPr/>
      <dgm:t>
        <a:bodyPr/>
        <a:lstStyle/>
        <a:p>
          <a:endParaRPr lang="es-MX"/>
        </a:p>
      </dgm:t>
    </dgm:pt>
    <dgm:pt modelId="{586FA4DB-52E7-4567-8C3B-F36DE360B753}">
      <dgm:prSet custT="1"/>
      <dgm:spPr>
        <a:xfrm>
          <a:off x="2821146" y="876001"/>
          <a:ext cx="3242055" cy="1479966"/>
        </a:xfrm>
        <a:prstGeom prst="rect">
          <a:avLst/>
        </a:prstGeom>
        <a:solidFill>
          <a:srgbClr val="70AD47">
            <a:lumMod val="40000"/>
            <a:lumOff val="60000"/>
          </a:srgbClr>
        </a:solidFill>
        <a:ln w="15875" cap="flat" cmpd="sng" algn="ctr">
          <a:solidFill>
            <a:sysClr val="window" lastClr="FFFFFF">
              <a:hueOff val="0"/>
              <a:satOff val="0"/>
              <a:lumOff val="0"/>
              <a:alphaOff val="0"/>
            </a:sysClr>
          </a:solidFill>
          <a:prstDash val="solid"/>
          <a:miter lim="800000"/>
        </a:ln>
        <a:effectLst/>
      </dgm:spPr>
      <dgm:t>
        <a:bodyPr/>
        <a:lstStyle/>
        <a:p>
          <a:r>
            <a:rPr lang="es-MX" sz="2000" b="1" dirty="0" smtClean="0">
              <a:solidFill>
                <a:srgbClr val="000000"/>
              </a:solidFill>
              <a:latin typeface="Calibri"/>
              <a:ea typeface="+mn-ea"/>
              <a:cs typeface="+mn-cs"/>
            </a:rPr>
            <a:t>Conocer el hacer del Área V para estar en posibilidades de: interactuar y trabajar  con las demás áreas del Equipo</a:t>
          </a:r>
          <a:endParaRPr lang="es-MX" sz="2000" b="1" dirty="0">
            <a:solidFill>
              <a:srgbClr val="000000"/>
            </a:solidFill>
            <a:latin typeface="Calibri"/>
            <a:ea typeface="+mn-ea"/>
            <a:cs typeface="+mn-cs"/>
          </a:endParaRPr>
        </a:p>
      </dgm:t>
    </dgm:pt>
    <dgm:pt modelId="{6438F298-A6A9-429A-BCF9-66D73BFD983E}" type="parTrans" cxnId="{4217B951-AB20-45A6-86C3-2A7D902ABFB6}">
      <dgm:prSet/>
      <dgm:spPr/>
      <dgm:t>
        <a:bodyPr/>
        <a:lstStyle/>
        <a:p>
          <a:endParaRPr lang="es-MX"/>
        </a:p>
      </dgm:t>
    </dgm:pt>
    <dgm:pt modelId="{4B977785-007B-47C7-A11B-04B42BA7BCEF}" type="sibTrans" cxnId="{4217B951-AB20-45A6-86C3-2A7D902ABFB6}">
      <dgm:prSet/>
      <dgm:spPr/>
      <dgm:t>
        <a:bodyPr/>
        <a:lstStyle/>
        <a:p>
          <a:endParaRPr lang="es-MX"/>
        </a:p>
      </dgm:t>
    </dgm:pt>
    <dgm:pt modelId="{AEA38CAD-5FCC-4FCF-B6C6-3A1CF01EEE38}">
      <dgm:prSet custT="1"/>
      <dgm:spPr>
        <a:xfrm>
          <a:off x="7073468" y="774104"/>
          <a:ext cx="4092999" cy="1148224"/>
        </a:xfrm>
        <a:prstGeom prst="rect">
          <a:avLst/>
        </a:prstGeom>
        <a:solidFill>
          <a:srgbClr val="ED7D31">
            <a:lumMod val="20000"/>
            <a:lumOff val="80000"/>
          </a:srgbClr>
        </a:solidFill>
        <a:ln w="15875" cap="flat" cmpd="sng" algn="ctr">
          <a:solidFill>
            <a:sysClr val="window" lastClr="FFFFFF">
              <a:hueOff val="0"/>
              <a:satOff val="0"/>
              <a:lumOff val="0"/>
              <a:alphaOff val="0"/>
            </a:sysClr>
          </a:solidFill>
          <a:prstDash val="solid"/>
          <a:miter lim="800000"/>
        </a:ln>
        <a:effectLst/>
      </dgm:spPr>
      <dgm:t>
        <a:bodyPr/>
        <a:lstStyle/>
        <a:p>
          <a:pPr algn="ctr"/>
          <a:r>
            <a:rPr lang="es-MX" sz="2000" b="1" dirty="0" smtClean="0">
              <a:solidFill>
                <a:srgbClr val="000000"/>
              </a:solidFill>
              <a:latin typeface="Calibri"/>
              <a:ea typeface="+mn-ea"/>
              <a:cs typeface="+mn-cs"/>
            </a:rPr>
            <a:t>Es necesario y urgente darle seguimiento a la Asistencia Sacerdotal para que ellos apoyen en las necesidades espirituales de la Diócesis.</a:t>
          </a:r>
          <a:endParaRPr lang="es-MX" sz="2000" b="1" dirty="0">
            <a:solidFill>
              <a:srgbClr val="000000"/>
            </a:solidFill>
            <a:latin typeface="Calibri"/>
            <a:ea typeface="+mn-ea"/>
            <a:cs typeface="+mn-cs"/>
          </a:endParaRPr>
        </a:p>
      </dgm:t>
    </dgm:pt>
    <dgm:pt modelId="{50506A40-C553-45FC-8EFC-709E6FC471E3}" type="parTrans" cxnId="{D617A0FB-8E88-47A2-91E5-72FD2CEAD533}">
      <dgm:prSet/>
      <dgm:spPr/>
      <dgm:t>
        <a:bodyPr/>
        <a:lstStyle/>
        <a:p>
          <a:endParaRPr lang="es-MX"/>
        </a:p>
      </dgm:t>
    </dgm:pt>
    <dgm:pt modelId="{998D9023-2BCA-4574-877F-ECA0E2C8B11B}" type="sibTrans" cxnId="{D617A0FB-8E88-47A2-91E5-72FD2CEAD533}">
      <dgm:prSet/>
      <dgm:spPr/>
      <dgm:t>
        <a:bodyPr/>
        <a:lstStyle/>
        <a:p>
          <a:endParaRPr lang="es-MX"/>
        </a:p>
      </dgm:t>
    </dgm:pt>
    <dgm:pt modelId="{C4EB0750-740A-4FF5-9D41-E9E94A7A8F5C}">
      <dgm:prSet custT="1"/>
      <dgm:spPr>
        <a:xfrm>
          <a:off x="0" y="2661696"/>
          <a:ext cx="6399563" cy="1472136"/>
        </a:xfrm>
        <a:prstGeom prst="rect">
          <a:avLst/>
        </a:prstGeom>
        <a:solidFill>
          <a:srgbClr val="FFC000">
            <a:lumMod val="40000"/>
            <a:lumOff val="60000"/>
          </a:srgbClr>
        </a:solidFill>
        <a:ln w="15875" cap="flat" cmpd="sng" algn="ctr">
          <a:solidFill>
            <a:srgbClr val="E48312">
              <a:lumMod val="60000"/>
              <a:lumOff val="40000"/>
            </a:srgbClr>
          </a:solidFill>
          <a:prstDash val="solid"/>
          <a:miter lim="800000"/>
        </a:ln>
        <a:effectLst/>
      </dgm:spPr>
      <dgm:t>
        <a:bodyPr/>
        <a:lstStyle/>
        <a:p>
          <a:r>
            <a:rPr lang="es-MX" sz="2000" b="1" dirty="0" smtClean="0">
              <a:solidFill>
                <a:srgbClr val="000000"/>
              </a:solidFill>
              <a:latin typeface="Calibri"/>
              <a:ea typeface="+mn-ea"/>
              <a:cs typeface="+mn-cs"/>
            </a:rPr>
            <a:t>Corresponde a el Área V apoyar y ayudar en lo que sea necesario para la formación del Colegio de Asistentes . Cada Diócesis es especial y el programa del colegio será atendiendo a las necesidades de esta.</a:t>
          </a:r>
          <a:endParaRPr lang="es-MX" sz="2000" b="1" dirty="0">
            <a:solidFill>
              <a:srgbClr val="000000"/>
            </a:solidFill>
            <a:latin typeface="Calibri"/>
            <a:ea typeface="+mn-ea"/>
            <a:cs typeface="+mn-cs"/>
          </a:endParaRPr>
        </a:p>
      </dgm:t>
    </dgm:pt>
    <dgm:pt modelId="{28FBB22E-1C3B-49D8-A975-7680B78FFB8F}" type="parTrans" cxnId="{C75A9C2C-184B-4B2F-9124-13AAD242DCB0}">
      <dgm:prSet/>
      <dgm:spPr/>
      <dgm:t>
        <a:bodyPr/>
        <a:lstStyle/>
        <a:p>
          <a:endParaRPr lang="es-MX"/>
        </a:p>
      </dgm:t>
    </dgm:pt>
    <dgm:pt modelId="{437BA220-5A2E-409B-8298-B6F85129A89B}" type="sibTrans" cxnId="{C75A9C2C-184B-4B2F-9124-13AAD242DCB0}">
      <dgm:prSet/>
      <dgm:spPr/>
      <dgm:t>
        <a:bodyPr/>
        <a:lstStyle/>
        <a:p>
          <a:endParaRPr lang="es-MX"/>
        </a:p>
      </dgm:t>
    </dgm:pt>
    <dgm:pt modelId="{830CCA75-1DA0-4509-8BB2-3D985127FFA3}">
      <dgm:prSet custT="1"/>
      <dgm:spPr>
        <a:xfrm>
          <a:off x="6628991" y="2572712"/>
          <a:ext cx="4780413" cy="1723035"/>
        </a:xfrm>
        <a:prstGeom prst="rect">
          <a:avLst/>
        </a:prstGeom>
        <a:solidFill>
          <a:srgbClr val="FFFF00"/>
        </a:solidFill>
        <a:ln w="15875" cap="flat" cmpd="sng" algn="ctr">
          <a:solidFill>
            <a:sysClr val="window" lastClr="FFFFFF">
              <a:hueOff val="0"/>
              <a:satOff val="0"/>
              <a:lumOff val="0"/>
              <a:alphaOff val="0"/>
            </a:sysClr>
          </a:solidFill>
          <a:prstDash val="solid"/>
          <a:miter lim="800000"/>
        </a:ln>
        <a:effectLst/>
      </dgm:spPr>
      <dgm:t>
        <a:bodyPr/>
        <a:lstStyle/>
        <a:p>
          <a:r>
            <a:rPr lang="es-MX" sz="2000" b="1" dirty="0" smtClean="0">
              <a:solidFill>
                <a:srgbClr val="000000"/>
              </a:solidFill>
              <a:latin typeface="Calibri"/>
              <a:ea typeface="+mn-ea"/>
              <a:cs typeface="+mn-cs"/>
            </a:rPr>
            <a:t>Proveer los medios de formación y crecimiento espiritual al los Equipos de: Encuentros de Kerigma, Conyugal, Familiar, EPA, Juvenil, Oración Constante. Y hacerles ver que ellos también forman parte de la membresía con sus derechos y obligaciones.</a:t>
          </a:r>
          <a:endParaRPr lang="es-MX" sz="2000" b="1" dirty="0">
            <a:solidFill>
              <a:srgbClr val="000000"/>
            </a:solidFill>
            <a:latin typeface="Calibri"/>
            <a:ea typeface="+mn-ea"/>
            <a:cs typeface="+mn-cs"/>
          </a:endParaRPr>
        </a:p>
      </dgm:t>
    </dgm:pt>
    <dgm:pt modelId="{51E69CCF-099D-48E8-BEC0-AD80C19BF8BD}" type="parTrans" cxnId="{3A887000-8FB5-4A50-9F81-789159FF5FF0}">
      <dgm:prSet/>
      <dgm:spPr/>
      <dgm:t>
        <a:bodyPr/>
        <a:lstStyle/>
        <a:p>
          <a:endParaRPr lang="es-MX"/>
        </a:p>
      </dgm:t>
    </dgm:pt>
    <dgm:pt modelId="{F1308013-2576-4E0C-B285-C0B39E92C46D}" type="sibTrans" cxnId="{3A887000-8FB5-4A50-9F81-789159FF5FF0}">
      <dgm:prSet/>
      <dgm:spPr/>
      <dgm:t>
        <a:bodyPr/>
        <a:lstStyle/>
        <a:p>
          <a:endParaRPr lang="es-MX"/>
        </a:p>
      </dgm:t>
    </dgm:pt>
    <dgm:pt modelId="{B0398DAC-8837-4548-BA3D-6683B5C70760}" type="pres">
      <dgm:prSet presAssocID="{5B09720B-36C5-4822-BE05-518ADF2EBA3E}" presName="diagram" presStyleCnt="0">
        <dgm:presLayoutVars>
          <dgm:dir/>
          <dgm:resizeHandles val="exact"/>
        </dgm:presLayoutVars>
      </dgm:prSet>
      <dgm:spPr/>
      <dgm:t>
        <a:bodyPr/>
        <a:lstStyle/>
        <a:p>
          <a:endParaRPr lang="es-MX"/>
        </a:p>
      </dgm:t>
    </dgm:pt>
    <dgm:pt modelId="{896D5519-53F5-41DD-B98C-DAF13E9FA14A}" type="pres">
      <dgm:prSet presAssocID="{9686D8B3-2C41-4182-9943-0DE40A3CFF5E}" presName="node" presStyleLbl="node1" presStyleIdx="0" presStyleCnt="5" custScaleX="138848" custScaleY="69940" custLinFactNeighborX="-38567" custLinFactNeighborY="6571">
        <dgm:presLayoutVars>
          <dgm:bulletEnabled val="1"/>
        </dgm:presLayoutVars>
      </dgm:prSet>
      <dgm:spPr>
        <a:prstGeom prst="rect">
          <a:avLst/>
        </a:prstGeom>
      </dgm:spPr>
      <dgm:t>
        <a:bodyPr/>
        <a:lstStyle/>
        <a:p>
          <a:endParaRPr lang="es-MX"/>
        </a:p>
      </dgm:t>
    </dgm:pt>
    <dgm:pt modelId="{15014203-C87B-4B1E-AFA1-77CCE41D2437}" type="pres">
      <dgm:prSet presAssocID="{1F9A269A-C735-4C8D-8347-F3AF5987B5DD}" presName="sibTrans" presStyleCnt="0"/>
      <dgm:spPr/>
    </dgm:pt>
    <dgm:pt modelId="{69436154-B34F-455C-8932-046817012532}" type="pres">
      <dgm:prSet presAssocID="{586FA4DB-52E7-4567-8C3B-F36DE360B753}" presName="node" presStyleLbl="node1" presStyleIdx="1" presStyleCnt="5" custScaleX="163625" custScaleY="85840" custLinFactNeighborX="3577" custLinFactNeighborY="9411">
        <dgm:presLayoutVars>
          <dgm:bulletEnabled val="1"/>
        </dgm:presLayoutVars>
      </dgm:prSet>
      <dgm:spPr>
        <a:prstGeom prst="rect">
          <a:avLst/>
        </a:prstGeom>
      </dgm:spPr>
      <dgm:t>
        <a:bodyPr/>
        <a:lstStyle/>
        <a:p>
          <a:endParaRPr lang="es-MX"/>
        </a:p>
      </dgm:t>
    </dgm:pt>
    <dgm:pt modelId="{B3DAE894-0B7C-4A2E-BB13-247C9139CDDD}" type="pres">
      <dgm:prSet presAssocID="{4B977785-007B-47C7-A11B-04B42BA7BCEF}" presName="sibTrans" presStyleCnt="0"/>
      <dgm:spPr/>
    </dgm:pt>
    <dgm:pt modelId="{68AA568E-35F9-41DA-9A4E-2931FA055ED9}" type="pres">
      <dgm:prSet presAssocID="{AEA38CAD-5FCC-4FCF-B6C6-3A1CF01EEE38}" presName="node" presStyleLbl="node1" presStyleIdx="2" presStyleCnt="5" custScaleX="180960" custScaleY="84609" custLinFactNeighborX="36908" custLinFactNeighborY="7787">
        <dgm:presLayoutVars>
          <dgm:bulletEnabled val="1"/>
        </dgm:presLayoutVars>
      </dgm:prSet>
      <dgm:spPr>
        <a:prstGeom prst="rect">
          <a:avLst/>
        </a:prstGeom>
      </dgm:spPr>
      <dgm:t>
        <a:bodyPr/>
        <a:lstStyle/>
        <a:p>
          <a:endParaRPr lang="es-MX"/>
        </a:p>
      </dgm:t>
    </dgm:pt>
    <dgm:pt modelId="{3A2B2D3E-2F4B-4131-9713-062BC6D288D4}" type="pres">
      <dgm:prSet presAssocID="{998D9023-2BCA-4574-877F-ECA0E2C8B11B}" presName="sibTrans" presStyleCnt="0"/>
      <dgm:spPr/>
    </dgm:pt>
    <dgm:pt modelId="{4F8CC58D-AEE7-4299-AF9E-826770A24D59}" type="pres">
      <dgm:prSet presAssocID="{C4EB0750-740A-4FF5-9D41-E9E94A7A8F5C}" presName="node" presStyleLbl="node1" presStyleIdx="3" presStyleCnt="5" custScaleX="370792" custScaleY="108477" custLinFactNeighborX="-11880">
        <dgm:presLayoutVars>
          <dgm:bulletEnabled val="1"/>
        </dgm:presLayoutVars>
      </dgm:prSet>
      <dgm:spPr>
        <a:prstGeom prst="rect">
          <a:avLst/>
        </a:prstGeom>
      </dgm:spPr>
      <dgm:t>
        <a:bodyPr/>
        <a:lstStyle/>
        <a:p>
          <a:endParaRPr lang="es-MX"/>
        </a:p>
      </dgm:t>
    </dgm:pt>
    <dgm:pt modelId="{C9C0ECB7-A988-4F5A-911B-9E46BF36602D}" type="pres">
      <dgm:prSet presAssocID="{437BA220-5A2E-409B-8298-B6F85129A89B}" presName="sibTrans" presStyleCnt="0"/>
      <dgm:spPr/>
    </dgm:pt>
    <dgm:pt modelId="{22A83C1E-646E-41C8-BCE7-3A84600759B3}" type="pres">
      <dgm:prSet presAssocID="{830CCA75-1DA0-4509-8BB2-3D985127FFA3}" presName="node" presStyleLbl="node1" presStyleIdx="4" presStyleCnt="5" custScaleX="348177" custScaleY="126965" custLinFactNeighborX="144" custLinFactNeighborY="2687">
        <dgm:presLayoutVars>
          <dgm:bulletEnabled val="1"/>
        </dgm:presLayoutVars>
      </dgm:prSet>
      <dgm:spPr>
        <a:prstGeom prst="rect">
          <a:avLst/>
        </a:prstGeom>
      </dgm:spPr>
      <dgm:t>
        <a:bodyPr/>
        <a:lstStyle/>
        <a:p>
          <a:endParaRPr lang="es-MX"/>
        </a:p>
      </dgm:t>
    </dgm:pt>
  </dgm:ptLst>
  <dgm:cxnLst>
    <dgm:cxn modelId="{7F4C14C3-56A2-42B4-9CB0-1086E304E443}" type="presOf" srcId="{830CCA75-1DA0-4509-8BB2-3D985127FFA3}" destId="{22A83C1E-646E-41C8-BCE7-3A84600759B3}" srcOrd="0" destOrd="0" presId="urn:microsoft.com/office/officeart/2005/8/layout/default"/>
    <dgm:cxn modelId="{C75A9C2C-184B-4B2F-9124-13AAD242DCB0}" srcId="{5B09720B-36C5-4822-BE05-518ADF2EBA3E}" destId="{C4EB0750-740A-4FF5-9D41-E9E94A7A8F5C}" srcOrd="3" destOrd="0" parTransId="{28FBB22E-1C3B-49D8-A975-7680B78FFB8F}" sibTransId="{437BA220-5A2E-409B-8298-B6F85129A89B}"/>
    <dgm:cxn modelId="{4217B951-AB20-45A6-86C3-2A7D902ABFB6}" srcId="{5B09720B-36C5-4822-BE05-518ADF2EBA3E}" destId="{586FA4DB-52E7-4567-8C3B-F36DE360B753}" srcOrd="1" destOrd="0" parTransId="{6438F298-A6A9-429A-BCF9-66D73BFD983E}" sibTransId="{4B977785-007B-47C7-A11B-04B42BA7BCEF}"/>
    <dgm:cxn modelId="{27D88D00-3FF8-40A8-A620-D660E43D9E24}" srcId="{5B09720B-36C5-4822-BE05-518ADF2EBA3E}" destId="{9686D8B3-2C41-4182-9943-0DE40A3CFF5E}" srcOrd="0" destOrd="0" parTransId="{03378084-67B0-4FF0-9249-CC0950788CFD}" sibTransId="{1F9A269A-C735-4C8D-8347-F3AF5987B5DD}"/>
    <dgm:cxn modelId="{DA3B7C08-8BB9-489B-B9F6-37B53F1AB8C5}" type="presOf" srcId="{9686D8B3-2C41-4182-9943-0DE40A3CFF5E}" destId="{896D5519-53F5-41DD-B98C-DAF13E9FA14A}" srcOrd="0" destOrd="0" presId="urn:microsoft.com/office/officeart/2005/8/layout/default"/>
    <dgm:cxn modelId="{57800529-DBE6-46DE-A188-37B58BCCB336}" type="presOf" srcId="{586FA4DB-52E7-4567-8C3B-F36DE360B753}" destId="{69436154-B34F-455C-8932-046817012532}" srcOrd="0" destOrd="0" presId="urn:microsoft.com/office/officeart/2005/8/layout/default"/>
    <dgm:cxn modelId="{A5405867-7C7A-451A-9E3C-1B9C26329BD0}" type="presOf" srcId="{5B09720B-36C5-4822-BE05-518ADF2EBA3E}" destId="{B0398DAC-8837-4548-BA3D-6683B5C70760}" srcOrd="0" destOrd="0" presId="urn:microsoft.com/office/officeart/2005/8/layout/default"/>
    <dgm:cxn modelId="{20718D1C-0EA1-47D7-BAA6-F0168FEA1546}" type="presOf" srcId="{C4EB0750-740A-4FF5-9D41-E9E94A7A8F5C}" destId="{4F8CC58D-AEE7-4299-AF9E-826770A24D59}" srcOrd="0" destOrd="0" presId="urn:microsoft.com/office/officeart/2005/8/layout/default"/>
    <dgm:cxn modelId="{3A887000-8FB5-4A50-9F81-789159FF5FF0}" srcId="{5B09720B-36C5-4822-BE05-518ADF2EBA3E}" destId="{830CCA75-1DA0-4509-8BB2-3D985127FFA3}" srcOrd="4" destOrd="0" parTransId="{51E69CCF-099D-48E8-BEC0-AD80C19BF8BD}" sibTransId="{F1308013-2576-4E0C-B285-C0B39E92C46D}"/>
    <dgm:cxn modelId="{D617A0FB-8E88-47A2-91E5-72FD2CEAD533}" srcId="{5B09720B-36C5-4822-BE05-518ADF2EBA3E}" destId="{AEA38CAD-5FCC-4FCF-B6C6-3A1CF01EEE38}" srcOrd="2" destOrd="0" parTransId="{50506A40-C553-45FC-8EFC-709E6FC471E3}" sibTransId="{998D9023-2BCA-4574-877F-ECA0E2C8B11B}"/>
    <dgm:cxn modelId="{F1EEF8D5-8A45-458D-BDD0-B03CC768DAF5}" type="presOf" srcId="{AEA38CAD-5FCC-4FCF-B6C6-3A1CF01EEE38}" destId="{68AA568E-35F9-41DA-9A4E-2931FA055ED9}" srcOrd="0" destOrd="0" presId="urn:microsoft.com/office/officeart/2005/8/layout/default"/>
    <dgm:cxn modelId="{31FA4974-8C09-430D-9AE9-284E8897B026}" type="presParOf" srcId="{B0398DAC-8837-4548-BA3D-6683B5C70760}" destId="{896D5519-53F5-41DD-B98C-DAF13E9FA14A}" srcOrd="0" destOrd="0" presId="urn:microsoft.com/office/officeart/2005/8/layout/default"/>
    <dgm:cxn modelId="{DE9E2FDE-7760-4033-8AAD-30BF29296DA5}" type="presParOf" srcId="{B0398DAC-8837-4548-BA3D-6683B5C70760}" destId="{15014203-C87B-4B1E-AFA1-77CCE41D2437}" srcOrd="1" destOrd="0" presId="urn:microsoft.com/office/officeart/2005/8/layout/default"/>
    <dgm:cxn modelId="{A402A109-4794-4988-80E7-2BD4538E0CC1}" type="presParOf" srcId="{B0398DAC-8837-4548-BA3D-6683B5C70760}" destId="{69436154-B34F-455C-8932-046817012532}" srcOrd="2" destOrd="0" presId="urn:microsoft.com/office/officeart/2005/8/layout/default"/>
    <dgm:cxn modelId="{BA66D17D-2442-4C3D-87ED-29F5C9550AA2}" type="presParOf" srcId="{B0398DAC-8837-4548-BA3D-6683B5C70760}" destId="{B3DAE894-0B7C-4A2E-BB13-247C9139CDDD}" srcOrd="3" destOrd="0" presId="urn:microsoft.com/office/officeart/2005/8/layout/default"/>
    <dgm:cxn modelId="{8EF423EB-73C2-49CD-9F44-C340082B2B1A}" type="presParOf" srcId="{B0398DAC-8837-4548-BA3D-6683B5C70760}" destId="{68AA568E-35F9-41DA-9A4E-2931FA055ED9}" srcOrd="4" destOrd="0" presId="urn:microsoft.com/office/officeart/2005/8/layout/default"/>
    <dgm:cxn modelId="{02D8926B-0481-4F4A-909C-3E3A67AAEE06}" type="presParOf" srcId="{B0398DAC-8837-4548-BA3D-6683B5C70760}" destId="{3A2B2D3E-2F4B-4131-9713-062BC6D288D4}" srcOrd="5" destOrd="0" presId="urn:microsoft.com/office/officeart/2005/8/layout/default"/>
    <dgm:cxn modelId="{4A3BD027-7ADB-456C-82CD-280C1B9381AE}" type="presParOf" srcId="{B0398DAC-8837-4548-BA3D-6683B5C70760}" destId="{4F8CC58D-AEE7-4299-AF9E-826770A24D59}" srcOrd="6" destOrd="0" presId="urn:microsoft.com/office/officeart/2005/8/layout/default"/>
    <dgm:cxn modelId="{0AF524E0-46A6-47E6-B72A-C065A7C11CD7}" type="presParOf" srcId="{B0398DAC-8837-4548-BA3D-6683B5C70760}" destId="{C9C0ECB7-A988-4F5A-911B-9E46BF36602D}" srcOrd="7" destOrd="0" presId="urn:microsoft.com/office/officeart/2005/8/layout/default"/>
    <dgm:cxn modelId="{60F654BC-6CBD-4142-851D-0572EA0A726A}" type="presParOf" srcId="{B0398DAC-8837-4548-BA3D-6683B5C70760}" destId="{22A83C1E-646E-41C8-BCE7-3A84600759B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0E486-D4D9-4D44-8338-D935053B3C91}">
      <dsp:nvSpPr>
        <dsp:cNvPr id="0" name=""/>
        <dsp:cNvSpPr/>
      </dsp:nvSpPr>
      <dsp:spPr>
        <a:xfrm>
          <a:off x="181739" y="689044"/>
          <a:ext cx="3185874" cy="1565930"/>
        </a:xfrm>
        <a:prstGeom prst="rect">
          <a:avLst/>
        </a:prstGeom>
        <a:solidFill>
          <a:srgbClr val="FFC000"/>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dirty="0">
              <a:solidFill>
                <a:srgbClr val="000000"/>
              </a:solidFill>
              <a:latin typeface="Calibri"/>
              <a:ea typeface="+mn-ea"/>
              <a:cs typeface="+mn-cs"/>
            </a:rPr>
            <a:t>Que somos un solo movimiento en todos los sectores, en todas las Diócesis y en toda la República.</a:t>
          </a:r>
        </a:p>
      </dsp:txBody>
      <dsp:txXfrm>
        <a:off x="181739" y="689044"/>
        <a:ext cx="3185874" cy="1565930"/>
      </dsp:txXfrm>
    </dsp:sp>
    <dsp:sp modelId="{24F03AA3-07A8-4739-B288-A58CEFEB7F6E}">
      <dsp:nvSpPr>
        <dsp:cNvPr id="0" name=""/>
        <dsp:cNvSpPr/>
      </dsp:nvSpPr>
      <dsp:spPr>
        <a:xfrm>
          <a:off x="3551674" y="871979"/>
          <a:ext cx="4564248" cy="1321546"/>
        </a:xfrm>
        <a:prstGeom prst="rect">
          <a:avLst/>
        </a:prstGeom>
        <a:solidFill>
          <a:srgbClr val="FFFF00"/>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dirty="0">
              <a:solidFill>
                <a:srgbClr val="000000"/>
              </a:solidFill>
              <a:latin typeface="Calibri"/>
              <a:ea typeface="+mn-ea"/>
              <a:cs typeface="+mn-cs"/>
            </a:rPr>
            <a:t>Que el movimiento debe permanecer siempre unido sin </a:t>
          </a:r>
          <a:r>
            <a:rPr lang="es-MX" sz="1600" b="1" kern="1200" dirty="0" smtClean="0">
              <a:solidFill>
                <a:srgbClr val="000000"/>
              </a:solidFill>
              <a:latin typeface="Calibri"/>
              <a:ea typeface="+mn-ea"/>
              <a:cs typeface="+mn-cs"/>
            </a:rPr>
            <a:t>dividirse, creciendo en</a:t>
          </a:r>
          <a:r>
            <a:rPr lang="es-MX" sz="1600" b="1" i="1" kern="1200" dirty="0" smtClean="0">
              <a:solidFill>
                <a:srgbClr val="000000"/>
              </a:solidFill>
              <a:latin typeface="Calibri"/>
              <a:ea typeface="+mn-ea"/>
              <a:cs typeface="+mn-cs"/>
            </a:rPr>
            <a:t> la fe, en la unidad y en la misericordia.</a:t>
          </a:r>
          <a:endParaRPr lang="es-MX" sz="1600" b="1" i="1" kern="1200" dirty="0">
            <a:solidFill>
              <a:srgbClr val="000000"/>
            </a:solidFill>
            <a:latin typeface="Calibri"/>
            <a:ea typeface="+mn-ea"/>
            <a:cs typeface="+mn-cs"/>
          </a:endParaRPr>
        </a:p>
      </dsp:txBody>
      <dsp:txXfrm>
        <a:off x="3551674" y="871979"/>
        <a:ext cx="4564248" cy="1321546"/>
      </dsp:txXfrm>
    </dsp:sp>
    <dsp:sp modelId="{C7EAA5C0-C1FA-47E8-9BF5-B14335E1FBB9}">
      <dsp:nvSpPr>
        <dsp:cNvPr id="0" name=""/>
        <dsp:cNvSpPr/>
      </dsp:nvSpPr>
      <dsp:spPr>
        <a:xfrm>
          <a:off x="8481723" y="823893"/>
          <a:ext cx="3528305" cy="1417719"/>
        </a:xfrm>
        <a:prstGeom prst="rect">
          <a:avLst/>
        </a:prstGeom>
        <a:solidFill>
          <a:srgbClr val="70AD47">
            <a:lumMod val="40000"/>
            <a:lumOff val="6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dirty="0" smtClean="0">
              <a:solidFill>
                <a:srgbClr val="000000"/>
              </a:solidFill>
              <a:latin typeface="Calibri"/>
              <a:ea typeface="+mn-ea"/>
              <a:cs typeface="+mn-cs"/>
            </a:rPr>
            <a:t>La importancia de la unión inter-sacramental Sacerdote-Matrimonio para poder trabajar en conjunto. </a:t>
          </a:r>
          <a:endParaRPr lang="es-MX" sz="1600" b="1" kern="1200" dirty="0">
            <a:solidFill>
              <a:srgbClr val="000000"/>
            </a:solidFill>
            <a:latin typeface="Calibri"/>
            <a:ea typeface="+mn-ea"/>
            <a:cs typeface="+mn-cs"/>
          </a:endParaRPr>
        </a:p>
      </dsp:txBody>
      <dsp:txXfrm>
        <a:off x="8481723" y="823893"/>
        <a:ext cx="3528305" cy="1417719"/>
      </dsp:txXfrm>
    </dsp:sp>
    <dsp:sp modelId="{3E9EF020-5D93-4593-AF4B-3C2A0FE3D880}">
      <dsp:nvSpPr>
        <dsp:cNvPr id="0" name=""/>
        <dsp:cNvSpPr/>
      </dsp:nvSpPr>
      <dsp:spPr>
        <a:xfrm>
          <a:off x="990401" y="2467460"/>
          <a:ext cx="3489843" cy="1844550"/>
        </a:xfrm>
        <a:prstGeom prst="rect">
          <a:avLst/>
        </a:prstGeom>
        <a:solidFill>
          <a:srgbClr val="5B9BD5">
            <a:lumMod val="20000"/>
            <a:lumOff val="8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dirty="0" smtClean="0">
              <a:solidFill>
                <a:srgbClr val="000000"/>
              </a:solidFill>
              <a:latin typeface="Calibri"/>
              <a:ea typeface="+mn-ea"/>
              <a:cs typeface="+mn-cs"/>
            </a:rPr>
            <a:t>Concientizar a los sacerdotes de su participación en las Reuniones Generales, Hora Santa, Misas, programación de retiros espirituales ó platicas durante el ciclo litúrgico.</a:t>
          </a:r>
        </a:p>
        <a:p>
          <a:pPr lvl="0" algn="ctr" defTabSz="711200">
            <a:lnSpc>
              <a:spcPct val="90000"/>
            </a:lnSpc>
            <a:spcBef>
              <a:spcPct val="0"/>
            </a:spcBef>
            <a:spcAft>
              <a:spcPct val="35000"/>
            </a:spcAft>
          </a:pPr>
          <a:r>
            <a:rPr lang="es-MX" sz="1600" b="1" kern="1200" dirty="0" smtClean="0">
              <a:solidFill>
                <a:srgbClr val="000000"/>
              </a:solidFill>
              <a:latin typeface="Calibri"/>
              <a:ea typeface="+mn-ea"/>
              <a:cs typeface="+mn-cs"/>
            </a:rPr>
            <a:t>-Formación del Colegio de Asistentes.-</a:t>
          </a:r>
        </a:p>
      </dsp:txBody>
      <dsp:txXfrm>
        <a:off x="990401" y="2467460"/>
        <a:ext cx="3489843" cy="1844550"/>
      </dsp:txXfrm>
    </dsp:sp>
    <dsp:sp modelId="{0513893F-6889-450F-A5A0-FEF89576F7DC}">
      <dsp:nvSpPr>
        <dsp:cNvPr id="0" name=""/>
        <dsp:cNvSpPr/>
      </dsp:nvSpPr>
      <dsp:spPr>
        <a:xfrm>
          <a:off x="5567350" y="2912017"/>
          <a:ext cx="5359107" cy="1175744"/>
        </a:xfrm>
        <a:prstGeom prst="rect">
          <a:avLst/>
        </a:prstGeom>
        <a:solidFill>
          <a:srgbClr val="ED7D31">
            <a:lumMod val="40000"/>
            <a:lumOff val="6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dirty="0" smtClean="0">
              <a:solidFill>
                <a:srgbClr val="CCDDEA">
                  <a:lumMod val="10000"/>
                </a:srgbClr>
              </a:solidFill>
              <a:latin typeface="Calibri"/>
              <a:ea typeface="+mn-ea"/>
              <a:cs typeface="+mn-cs"/>
            </a:rPr>
            <a:t>Formación y seguimiento de los Equipos de Encuentro de Evangelización Kerigma, Encuentros Conyugales, Encuentros Familiares , Encuentros Juveniles, Equipos de intercesión (Oración Constante). </a:t>
          </a:r>
          <a:endParaRPr lang="es-MX" sz="1600" b="1" kern="1200" dirty="0">
            <a:solidFill>
              <a:srgbClr val="CCDDEA">
                <a:lumMod val="10000"/>
              </a:srgbClr>
            </a:solidFill>
            <a:latin typeface="Calibri"/>
            <a:ea typeface="+mn-ea"/>
            <a:cs typeface="+mn-cs"/>
          </a:endParaRPr>
        </a:p>
      </dsp:txBody>
      <dsp:txXfrm>
        <a:off x="5567350" y="2912017"/>
        <a:ext cx="5359107" cy="11757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D5519-53F5-41DD-B98C-DAF13E9FA14A}">
      <dsp:nvSpPr>
        <dsp:cNvPr id="0" name=""/>
        <dsp:cNvSpPr/>
      </dsp:nvSpPr>
      <dsp:spPr>
        <a:xfrm>
          <a:off x="0" y="269078"/>
          <a:ext cx="3329954" cy="1006411"/>
        </a:xfrm>
        <a:prstGeom prst="rect">
          <a:avLst/>
        </a:prstGeom>
        <a:solidFill>
          <a:srgbClr val="CCDDEA">
            <a:lumMod val="9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solidFill>
                <a:srgbClr val="000000"/>
              </a:solidFill>
              <a:latin typeface="Calibri"/>
              <a:ea typeface="+mn-ea"/>
              <a:cs typeface="+mn-cs"/>
            </a:rPr>
            <a:t>Cumplir con nuestras funciones, para hacer eficaz nuestro cometido.</a:t>
          </a:r>
          <a:endParaRPr lang="es-MX" sz="2000" b="1" kern="1200" dirty="0">
            <a:solidFill>
              <a:srgbClr val="000000"/>
            </a:solidFill>
            <a:latin typeface="Calibri"/>
            <a:ea typeface="+mn-ea"/>
            <a:cs typeface="+mn-cs"/>
          </a:endParaRPr>
        </a:p>
      </dsp:txBody>
      <dsp:txXfrm>
        <a:off x="0" y="269078"/>
        <a:ext cx="3329954" cy="1006411"/>
      </dsp:txXfrm>
    </dsp:sp>
    <dsp:sp modelId="{69436154-B34F-455C-8932-046817012532}">
      <dsp:nvSpPr>
        <dsp:cNvPr id="0" name=""/>
        <dsp:cNvSpPr/>
      </dsp:nvSpPr>
      <dsp:spPr>
        <a:xfrm>
          <a:off x="3660125" y="195547"/>
          <a:ext cx="3924174" cy="1235206"/>
        </a:xfrm>
        <a:prstGeom prst="rect">
          <a:avLst/>
        </a:prstGeom>
        <a:solidFill>
          <a:srgbClr val="70AD47">
            <a:lumMod val="40000"/>
            <a:lumOff val="6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solidFill>
                <a:srgbClr val="000000"/>
              </a:solidFill>
              <a:latin typeface="Calibri"/>
              <a:ea typeface="+mn-ea"/>
              <a:cs typeface="+mn-cs"/>
            </a:rPr>
            <a:t>Conocer el hacer del Área V para estar en posibilidades de: interactuar y trabajar  con las demás áreas del Equipo</a:t>
          </a:r>
          <a:endParaRPr lang="es-MX" sz="2000" b="1" kern="1200" dirty="0">
            <a:solidFill>
              <a:srgbClr val="000000"/>
            </a:solidFill>
            <a:latin typeface="Calibri"/>
            <a:ea typeface="+mn-ea"/>
            <a:cs typeface="+mn-cs"/>
          </a:endParaRPr>
        </a:p>
      </dsp:txBody>
      <dsp:txXfrm>
        <a:off x="3660125" y="195547"/>
        <a:ext cx="3924174" cy="1235206"/>
      </dsp:txXfrm>
    </dsp:sp>
    <dsp:sp modelId="{68AA568E-35F9-41DA-9A4E-2931FA055ED9}">
      <dsp:nvSpPr>
        <dsp:cNvPr id="0" name=""/>
        <dsp:cNvSpPr/>
      </dsp:nvSpPr>
      <dsp:spPr>
        <a:xfrm>
          <a:off x="7742898" y="181035"/>
          <a:ext cx="4339915" cy="1217493"/>
        </a:xfrm>
        <a:prstGeom prst="rect">
          <a:avLst/>
        </a:prstGeom>
        <a:solidFill>
          <a:srgbClr val="ED7D31">
            <a:lumMod val="20000"/>
            <a:lumOff val="8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solidFill>
                <a:srgbClr val="000000"/>
              </a:solidFill>
              <a:latin typeface="Calibri"/>
              <a:ea typeface="+mn-ea"/>
              <a:cs typeface="+mn-cs"/>
            </a:rPr>
            <a:t>Es necesario y urgente darle seguimiento a la Asistencia Sacerdotal para que ellos apoyen en las necesidades espirituales de la Diócesis.</a:t>
          </a:r>
          <a:endParaRPr lang="es-MX" sz="2000" b="1" kern="1200" dirty="0">
            <a:solidFill>
              <a:srgbClr val="000000"/>
            </a:solidFill>
            <a:latin typeface="Calibri"/>
            <a:ea typeface="+mn-ea"/>
            <a:cs typeface="+mn-cs"/>
          </a:endParaRPr>
        </a:p>
      </dsp:txBody>
      <dsp:txXfrm>
        <a:off x="7742898" y="181035"/>
        <a:ext cx="4339915" cy="1217493"/>
      </dsp:txXfrm>
    </dsp:sp>
    <dsp:sp modelId="{4F8CC58D-AEE7-4299-AF9E-826770A24D59}">
      <dsp:nvSpPr>
        <dsp:cNvPr id="0" name=""/>
        <dsp:cNvSpPr/>
      </dsp:nvSpPr>
      <dsp:spPr>
        <a:xfrm>
          <a:off x="1310189" y="1535161"/>
          <a:ext cx="8892605" cy="1560945"/>
        </a:xfrm>
        <a:prstGeom prst="rect">
          <a:avLst/>
        </a:prstGeom>
        <a:solidFill>
          <a:srgbClr val="FFC000">
            <a:lumMod val="40000"/>
            <a:lumOff val="60000"/>
          </a:srgbClr>
        </a:solidFill>
        <a:ln w="15875" cap="flat" cmpd="sng" algn="ctr">
          <a:solidFill>
            <a:srgbClr val="E48312">
              <a:lumMod val="60000"/>
              <a:lumOff val="4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solidFill>
                <a:srgbClr val="000000"/>
              </a:solidFill>
              <a:latin typeface="Calibri"/>
              <a:ea typeface="+mn-ea"/>
              <a:cs typeface="+mn-cs"/>
            </a:rPr>
            <a:t>Corresponde a el Área V apoyar y ayudar en lo que sea necesario para la formación del Colegio de Asistentes . Cada Diócesis es especial y el programa del colegio será atendiendo a las necesidades de esta.</a:t>
          </a:r>
          <a:endParaRPr lang="es-MX" sz="2000" b="1" kern="1200" dirty="0">
            <a:solidFill>
              <a:srgbClr val="000000"/>
            </a:solidFill>
            <a:latin typeface="Calibri"/>
            <a:ea typeface="+mn-ea"/>
            <a:cs typeface="+mn-cs"/>
          </a:endParaRPr>
        </a:p>
      </dsp:txBody>
      <dsp:txXfrm>
        <a:off x="1310189" y="1535161"/>
        <a:ext cx="8892605" cy="1560945"/>
      </dsp:txXfrm>
    </dsp:sp>
    <dsp:sp modelId="{22A83C1E-646E-41C8-BCE7-3A84600759B3}">
      <dsp:nvSpPr>
        <dsp:cNvPr id="0" name=""/>
        <dsp:cNvSpPr/>
      </dsp:nvSpPr>
      <dsp:spPr>
        <a:xfrm>
          <a:off x="1869742" y="3374598"/>
          <a:ext cx="8350236" cy="1826980"/>
        </a:xfrm>
        <a:prstGeom prst="rect">
          <a:avLst/>
        </a:prstGeom>
        <a:solidFill>
          <a:srgbClr val="FFFF00"/>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solidFill>
                <a:srgbClr val="000000"/>
              </a:solidFill>
              <a:latin typeface="Calibri"/>
              <a:ea typeface="+mn-ea"/>
              <a:cs typeface="+mn-cs"/>
            </a:rPr>
            <a:t>Proveer los medios de formación y crecimiento espiritual al los Equipos de: Encuentros de Kerigma, Conyugal, Familiar, EPA, Juvenil, Oración Constante. Y hacerles ver que ellos también forman parte de la membresía con sus derechos y obligaciones.</a:t>
          </a:r>
          <a:endParaRPr lang="es-MX" sz="2000" b="1" kern="1200" dirty="0">
            <a:solidFill>
              <a:srgbClr val="000000"/>
            </a:solidFill>
            <a:latin typeface="Calibri"/>
            <a:ea typeface="+mn-ea"/>
            <a:cs typeface="+mn-cs"/>
          </a:endParaRPr>
        </a:p>
      </dsp:txBody>
      <dsp:txXfrm>
        <a:off x="1869742" y="3374598"/>
        <a:ext cx="8350236" cy="182698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CF2717-871C-4AA9-BAD3-FE5E986323FF}" type="datetimeFigureOut">
              <a:rPr lang="es-MX" smtClean="0"/>
              <a:t>07/10/2019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5843C-DB71-4A40-B59B-198DE812ACFD}" type="slidenum">
              <a:rPr lang="es-MX" smtClean="0"/>
              <a:t>‹Nº›</a:t>
            </a:fld>
            <a:endParaRPr lang="es-MX"/>
          </a:p>
        </p:txBody>
      </p:sp>
    </p:spTree>
    <p:extLst>
      <p:ext uri="{BB962C8B-B14F-4D97-AF65-F5344CB8AC3E}">
        <p14:creationId xmlns:p14="http://schemas.microsoft.com/office/powerpoint/2010/main" val="299769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A6D5843C-DB71-4A40-B59B-198DE812ACFD}" type="slidenum">
              <a:rPr lang="es-MX" smtClean="0"/>
              <a:t>5</a:t>
            </a:fld>
            <a:endParaRPr lang="es-MX"/>
          </a:p>
        </p:txBody>
      </p:sp>
    </p:spTree>
    <p:extLst>
      <p:ext uri="{BB962C8B-B14F-4D97-AF65-F5344CB8AC3E}">
        <p14:creationId xmlns:p14="http://schemas.microsoft.com/office/powerpoint/2010/main" val="33056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A6D5843C-DB71-4A40-B59B-198DE812ACFD}" type="slidenum">
              <a:rPr lang="es-MX" smtClean="0"/>
              <a:t>33</a:t>
            </a:fld>
            <a:endParaRPr lang="es-MX"/>
          </a:p>
        </p:txBody>
      </p:sp>
    </p:spTree>
    <p:extLst>
      <p:ext uri="{BB962C8B-B14F-4D97-AF65-F5344CB8AC3E}">
        <p14:creationId xmlns:p14="http://schemas.microsoft.com/office/powerpoint/2010/main" val="3739439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595156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230954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94721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15276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AC6B3FB2-AD36-B348-97F9-CB582C54838F}" type="datetimeFigureOut">
              <a:rPr lang="en-US" smtClean="0"/>
              <a:t>10/7/2019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105137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AC6B3FB2-AD36-B348-97F9-CB582C54838F}" type="datetimeFigureOut">
              <a:rPr lang="en-US" smtClean="0"/>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87064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AC6B3FB2-AD36-B348-97F9-CB582C54838F}" type="datetimeFigureOut">
              <a:rPr lang="en-US" smtClean="0"/>
              <a:t>10/7/2019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184147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AC6B3FB2-AD36-B348-97F9-CB582C54838F}" type="datetimeFigureOut">
              <a:rPr lang="en-US" smtClean="0"/>
              <a:t>10/7/2019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4152728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6B3FB2-AD36-B348-97F9-CB582C54838F}" type="datetimeFigureOut">
              <a:rPr lang="en-US" smtClean="0"/>
              <a:t>10/7/2019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253924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AC6B3FB2-AD36-B348-97F9-CB582C54838F}" type="datetimeFigureOut">
              <a:rPr lang="en-US" smtClean="0"/>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881133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AC6B3FB2-AD36-B348-97F9-CB582C54838F}" type="datetimeFigureOut">
              <a:rPr lang="en-US" smtClean="0"/>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25545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B3FB2-AD36-B348-97F9-CB582C54838F}" type="datetimeFigureOut">
              <a:rPr lang="en-US" smtClean="0"/>
              <a:t>10/7/2019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94628-B523-0D47-81E0-F9A99D67A8E6}" type="slidenum">
              <a:rPr lang="en-US" smtClean="0"/>
              <a:t>‹Nº›</a:t>
            </a:fld>
            <a:endParaRPr lang="en-US"/>
          </a:p>
        </p:txBody>
      </p:sp>
    </p:spTree>
    <p:extLst>
      <p:ext uri="{BB962C8B-B14F-4D97-AF65-F5344CB8AC3E}">
        <p14:creationId xmlns:p14="http://schemas.microsoft.com/office/powerpoint/2010/main" val="2316534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hyperlink" Target="2.-Tablero-A%20V%20(INDICADORES)%20-%20CORREGIDO.xlsx"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92" y="0"/>
            <a:ext cx="12137408" cy="6858000"/>
          </a:xfrm>
          <a:prstGeom prst="rect">
            <a:avLst/>
          </a:prstGeom>
        </p:spPr>
      </p:pic>
      <p:pic>
        <p:nvPicPr>
          <p:cNvPr id="6" name="Picture 5" descr="LOGO EQUIPO ENTRANTE  2019.png"/>
          <p:cNvPicPr>
            <a:picLocks noChangeAspect="1"/>
          </p:cNvPicPr>
          <p:nvPr/>
        </p:nvPicPr>
        <p:blipFill rotWithShape="1">
          <a:blip r:embed="rId3">
            <a:extLst>
              <a:ext uri="{28A0092B-C50C-407E-A947-70E740481C1C}">
                <a14:useLocalDpi xmlns:a14="http://schemas.microsoft.com/office/drawing/2010/main" val="0"/>
              </a:ext>
            </a:extLst>
          </a:blip>
          <a:srcRect l="2822"/>
          <a:stretch/>
        </p:blipFill>
        <p:spPr>
          <a:xfrm>
            <a:off x="9662159" y="1771048"/>
            <a:ext cx="2584433" cy="2666382"/>
          </a:xfrm>
          <a:prstGeom prst="rect">
            <a:avLst/>
          </a:prstGeom>
        </p:spPr>
      </p:pic>
      <p:pic>
        <p:nvPicPr>
          <p:cNvPr id="7" name="Picture 6" descr="1logomf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75148"/>
            <a:ext cx="1903922" cy="3332424"/>
          </a:xfrm>
          <a:prstGeom prst="rect">
            <a:avLst/>
          </a:prstGeom>
        </p:spPr>
      </p:pic>
      <p:sp>
        <p:nvSpPr>
          <p:cNvPr id="8"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9" name="TextBox 8"/>
          <p:cNvSpPr txBox="1"/>
          <p:nvPr/>
        </p:nvSpPr>
        <p:spPr>
          <a:xfrm>
            <a:off x="7173239" y="101977"/>
            <a:ext cx="3479173" cy="584775"/>
          </a:xfrm>
          <a:prstGeom prst="rect">
            <a:avLst/>
          </a:prstGeom>
          <a:noFill/>
        </p:spPr>
        <p:txBody>
          <a:bodyPr wrap="square" rtlCol="0">
            <a:spAutoFit/>
          </a:bodyPr>
          <a:lstStyle/>
          <a:p>
            <a:pPr algn="r"/>
            <a:r>
              <a:rPr lang="es-ES_tradnl" sz="1600" i="1" dirty="0">
                <a:solidFill>
                  <a:schemeClr val="bg1"/>
                </a:solidFill>
                <a:latin typeface="Century Gothic"/>
                <a:cs typeface="Century Gothic"/>
              </a:rPr>
              <a:t>Equipo Coordinador Nacional</a:t>
            </a:r>
          </a:p>
          <a:p>
            <a:pPr algn="r"/>
            <a:r>
              <a:rPr lang="es-ES_tradnl" sz="1600" i="1" dirty="0">
                <a:solidFill>
                  <a:schemeClr val="bg1"/>
                </a:solidFill>
                <a:latin typeface="Century Gothic"/>
                <a:cs typeface="Century Gothic"/>
              </a:rPr>
              <a:t>2019-2022</a:t>
            </a:r>
            <a:endParaRPr lang="en-US" sz="1600" i="1" dirty="0">
              <a:solidFill>
                <a:schemeClr val="bg1"/>
              </a:solidFill>
              <a:latin typeface="Century Gothic"/>
              <a:cs typeface="Century Gothic"/>
            </a:endParaRPr>
          </a:p>
        </p:txBody>
      </p:sp>
      <p:sp>
        <p:nvSpPr>
          <p:cNvPr id="10" name="TextBox 9"/>
          <p:cNvSpPr txBox="1"/>
          <p:nvPr/>
        </p:nvSpPr>
        <p:spPr>
          <a:xfrm>
            <a:off x="1558539" y="218852"/>
            <a:ext cx="3152988" cy="338554"/>
          </a:xfrm>
          <a:prstGeom prst="rect">
            <a:avLst/>
          </a:prstGeom>
          <a:noFill/>
        </p:spPr>
        <p:txBody>
          <a:bodyPr wrap="square" rtlCol="0">
            <a:spAutoFit/>
          </a:bodyPr>
          <a:lstStyle/>
          <a:p>
            <a:pPr algn="r"/>
            <a:r>
              <a:rPr lang="es-ES_tradnl" sz="1600" b="1" dirty="0">
                <a:solidFill>
                  <a:schemeClr val="bg1"/>
                </a:solidFill>
                <a:effectLst>
                  <a:outerShdw blurRad="50800" dist="38100" dir="2700000" algn="tl" rotWithShape="0">
                    <a:prstClr val="black">
                      <a:alpha val="40000"/>
                    </a:prstClr>
                  </a:outerShdw>
                </a:effectLst>
                <a:latin typeface="Century Gothic"/>
                <a:cs typeface="Century Gothic"/>
              </a:rPr>
              <a:t>Movimiento</a:t>
            </a:r>
            <a:r>
              <a:rPr lang="es-ES_tradnl" sz="1600" b="1" dirty="0">
                <a:solidFill>
                  <a:schemeClr val="bg1"/>
                </a:solidFill>
                <a:latin typeface="Century Gothic"/>
                <a:cs typeface="Century Gothic"/>
              </a:rPr>
              <a:t> Familiar Cristiano</a:t>
            </a:r>
            <a:endParaRPr lang="en-US" sz="1600" b="1" dirty="0">
              <a:solidFill>
                <a:schemeClr val="bg1"/>
              </a:solidFill>
              <a:latin typeface="Century Gothic"/>
              <a:cs typeface="Century Gothic"/>
            </a:endParaRPr>
          </a:p>
        </p:txBody>
      </p:sp>
      <p:sp>
        <p:nvSpPr>
          <p:cNvPr id="11" name="1 Título"/>
          <p:cNvSpPr txBox="1">
            <a:spLocks/>
          </p:cNvSpPr>
          <p:nvPr/>
        </p:nvSpPr>
        <p:spPr>
          <a:xfrm>
            <a:off x="1746914" y="1558311"/>
            <a:ext cx="8107920" cy="2128791"/>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5400" kern="1200">
                <a:solidFill>
                  <a:schemeClr val="tx1">
                    <a:lumMod val="75000"/>
                  </a:schemeClr>
                </a:solidFill>
                <a:latin typeface="+mj-lt"/>
                <a:ea typeface="+mj-ea"/>
                <a:cs typeface="+mj-cs"/>
              </a:defRPr>
            </a:lvl1pPr>
          </a:lstStyle>
          <a:p>
            <a:pPr algn="ctr">
              <a:defRPr/>
            </a:pPr>
            <a:r>
              <a:rPr lang="es-MX" sz="5300" b="1" dirty="0">
                <a:ln w="1905"/>
                <a:solidFill>
                  <a:schemeClr val="tx2"/>
                </a:solidFill>
                <a:effectLst>
                  <a:innerShdw blurRad="38100" dist="38100" dir="18900000">
                    <a:srgbClr val="44546A"/>
                  </a:innerShdw>
                </a:effectLst>
                <a:latin typeface="Arial Black" panose="020B0A04020102020204" pitchFamily="34" charset="0"/>
              </a:rPr>
              <a:t>SER Y </a:t>
            </a:r>
            <a:r>
              <a:rPr lang="es-MX" sz="5300" b="1" dirty="0" smtClean="0">
                <a:ln w="1905"/>
                <a:solidFill>
                  <a:schemeClr val="tx2"/>
                </a:solidFill>
                <a:effectLst>
                  <a:innerShdw blurRad="38100" dist="38100" dir="18900000">
                    <a:srgbClr val="44546A"/>
                  </a:innerShdw>
                </a:effectLst>
                <a:latin typeface="Arial Black" panose="020B0A04020102020204" pitchFamily="34" charset="0"/>
              </a:rPr>
              <a:t>HACER AREA V DIOCESANA  </a:t>
            </a:r>
          </a:p>
          <a:p>
            <a:pPr algn="ctr">
              <a:defRPr/>
            </a:pPr>
            <a:r>
              <a:rPr lang="es-MX" sz="5300" b="1" dirty="0" smtClean="0">
                <a:ln w="1905"/>
                <a:solidFill>
                  <a:srgbClr val="ED7D31">
                    <a:lumMod val="50000"/>
                  </a:srgbClr>
                </a:solidFill>
                <a:effectLst>
                  <a:innerShdw blurRad="38100" dist="38100" dir="18900000">
                    <a:srgbClr val="44546A"/>
                  </a:innerShdw>
                </a:effectLst>
                <a:latin typeface="Arial Black" panose="020B0A04020102020204" pitchFamily="34" charset="0"/>
              </a:rPr>
              <a:t> </a:t>
            </a:r>
            <a:endParaRPr lang="es-MX" sz="5300" b="1" dirty="0">
              <a:ln w="1905"/>
              <a:solidFill>
                <a:srgbClr val="ED7D31">
                  <a:lumMod val="50000"/>
                </a:srgbClr>
              </a:solidFill>
              <a:effectLst>
                <a:innerShdw blurRad="38100" dist="38100" dir="18900000">
                  <a:srgbClr val="44546A"/>
                </a:innerShdw>
              </a:effectLst>
              <a:latin typeface="Arial Black" panose="020B0A04020102020204" pitchFamily="34" charset="0"/>
            </a:endParaRPr>
          </a:p>
          <a:p>
            <a:pPr algn="ctr">
              <a:defRPr/>
            </a:pPr>
            <a:endParaRPr lang="es-MX" sz="5300" b="1" dirty="0">
              <a:ln w="1905"/>
              <a:solidFill>
                <a:srgbClr val="ED7D31">
                  <a:lumMod val="50000"/>
                </a:srgbClr>
              </a:solidFill>
              <a:effectLst>
                <a:innerShdw blurRad="38100" dist="38100" dir="18900000">
                  <a:srgbClr val="44546A"/>
                </a:innerShdw>
              </a:effectLst>
              <a:latin typeface="Arial Black" panose="020B0A04020102020204" pitchFamily="34" charset="0"/>
            </a:endParaRPr>
          </a:p>
          <a:p>
            <a:pPr algn="ctr">
              <a:lnSpc>
                <a:spcPct val="170000"/>
              </a:lnSpc>
              <a:defRPr/>
            </a:pPr>
            <a:r>
              <a:rPr lang="es-MX" sz="5300" b="1" dirty="0">
                <a:solidFill>
                  <a:schemeClr val="accent2"/>
                </a:solidFill>
                <a:latin typeface="Arial Black" panose="020B0A04020102020204" pitchFamily="34" charset="0"/>
              </a:rPr>
              <a:t>ASISTENCIA SACERDOTAL  Y PROMOCIÓN DE LA FE DENTRO DEL MFC” </a:t>
            </a:r>
            <a:endParaRPr lang="es-ES" sz="5300" b="1" dirty="0">
              <a:ln w="1905"/>
              <a:solidFill>
                <a:schemeClr val="accent2"/>
              </a:solidFill>
              <a:effectLst>
                <a:innerShdw blurRad="69850" dist="43180" dir="5400000">
                  <a:srgbClr val="000000">
                    <a:alpha val="65000"/>
                  </a:srgbClr>
                </a:innerShdw>
              </a:effectLst>
              <a:latin typeface="Arial Black" panose="020B0A04020102020204" pitchFamily="34" charset="0"/>
            </a:endParaRPr>
          </a:p>
          <a:p>
            <a:pPr algn="ctr">
              <a:defRPr/>
            </a:pPr>
            <a:endParaRPr lang="es-MX" sz="3600" b="1" dirty="0">
              <a:ln w="1905"/>
              <a:solidFill>
                <a:prstClr val="black"/>
              </a:solidFill>
              <a:effectLst>
                <a:innerShdw blurRad="38100" dist="38100" dir="18900000">
                  <a:srgbClr val="637052"/>
                </a:innerShdw>
              </a:effectLst>
              <a:latin typeface="Cambria" pitchFamily="18" charset="0"/>
            </a:endParaRPr>
          </a:p>
        </p:txBody>
      </p:sp>
      <p:sp>
        <p:nvSpPr>
          <p:cNvPr id="12" name="Subtitle 4"/>
          <p:cNvSpPr txBox="1">
            <a:spLocks/>
          </p:cNvSpPr>
          <p:nvPr/>
        </p:nvSpPr>
        <p:spPr>
          <a:xfrm>
            <a:off x="3080441" y="4924059"/>
            <a:ext cx="7499779" cy="8289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3600" b="1" dirty="0">
                <a:solidFill>
                  <a:schemeClr val="tx2"/>
                </a:solidFill>
                <a:latin typeface="Calibri"/>
              </a:rPr>
              <a:t>1ra. REUNIÓN DE BLOQUE</a:t>
            </a:r>
          </a:p>
        </p:txBody>
      </p:sp>
    </p:spTree>
    <p:extLst>
      <p:ext uri="{BB962C8B-B14F-4D97-AF65-F5344CB8AC3E}">
        <p14:creationId xmlns:p14="http://schemas.microsoft.com/office/powerpoint/2010/main" val="1464185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7069540"/>
          </a:xfrm>
          <a:prstGeom prst="rect">
            <a:avLst/>
          </a:prstGeom>
        </p:spPr>
      </p:pic>
      <p:sp>
        <p:nvSpPr>
          <p:cNvPr id="5" name="TextBox 4"/>
          <p:cNvSpPr txBox="1"/>
          <p:nvPr/>
        </p:nvSpPr>
        <p:spPr>
          <a:xfrm>
            <a:off x="1524002" y="6643681"/>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CuadroTexto 5"/>
          <p:cNvSpPr txBox="1"/>
          <p:nvPr/>
        </p:nvSpPr>
        <p:spPr>
          <a:xfrm>
            <a:off x="2174789" y="1009934"/>
            <a:ext cx="3757439" cy="3539430"/>
          </a:xfrm>
          <a:prstGeom prst="rect">
            <a:avLst/>
          </a:prstGeom>
          <a:noFill/>
        </p:spPr>
        <p:txBody>
          <a:bodyPr wrap="square" rtlCol="0">
            <a:spAutoFit/>
          </a:bodyPr>
          <a:lstStyle/>
          <a:p>
            <a:pPr algn="ctr" defTabSz="914400" fontAlgn="base">
              <a:spcBef>
                <a:spcPct val="0"/>
              </a:spcBef>
              <a:spcAft>
                <a:spcPct val="0"/>
              </a:spcAft>
            </a:pPr>
            <a:r>
              <a:rPr lang="es-MX" sz="2800" b="1" dirty="0">
                <a:solidFill>
                  <a:srgbClr val="FF0000"/>
                </a:solidFill>
                <a:cs typeface="Arial" charset="0"/>
              </a:rPr>
              <a:t>EL COMPROMISO.-</a:t>
            </a:r>
          </a:p>
          <a:p>
            <a:pPr defTabSz="914400" fontAlgn="base">
              <a:spcBef>
                <a:spcPct val="0"/>
              </a:spcBef>
              <a:spcAft>
                <a:spcPct val="0"/>
              </a:spcAft>
            </a:pPr>
            <a:endParaRPr lang="es-MX" sz="2800" b="1" dirty="0">
              <a:solidFill>
                <a:srgbClr val="BD582C"/>
              </a:solidFill>
              <a:cs typeface="Arial" charset="0"/>
            </a:endParaRPr>
          </a:p>
          <a:p>
            <a:pPr defTabSz="914400" fontAlgn="base">
              <a:spcBef>
                <a:spcPct val="0"/>
              </a:spcBef>
              <a:spcAft>
                <a:spcPct val="0"/>
              </a:spcAft>
            </a:pPr>
            <a:r>
              <a:rPr lang="es-MX" sz="2800" b="1" dirty="0">
                <a:solidFill>
                  <a:srgbClr val="000000">
                    <a:lumMod val="95000"/>
                    <a:lumOff val="5000"/>
                  </a:srgbClr>
                </a:solidFill>
                <a:cs typeface="Arial" charset="0"/>
              </a:rPr>
              <a:t>Es la promesa hecha, la obligación contraída, que como cristianos tenemos para instaurar y acrecentar el Reino de Dios.</a:t>
            </a:r>
            <a:endParaRPr lang="es-MX" sz="2400" dirty="0">
              <a:solidFill>
                <a:srgbClr val="000000">
                  <a:lumMod val="95000"/>
                  <a:lumOff val="5000"/>
                </a:srgbClr>
              </a:solidFill>
              <a:cs typeface="Arial" charset="0"/>
            </a:endParaRPr>
          </a:p>
        </p:txBody>
      </p:sp>
      <p:sp>
        <p:nvSpPr>
          <p:cNvPr id="7" name="CuadroTexto 6"/>
          <p:cNvSpPr txBox="1"/>
          <p:nvPr/>
        </p:nvSpPr>
        <p:spPr>
          <a:xfrm>
            <a:off x="6583016" y="2811441"/>
            <a:ext cx="4069397" cy="2954655"/>
          </a:xfrm>
          <a:prstGeom prst="rect">
            <a:avLst/>
          </a:prstGeom>
          <a:noFill/>
        </p:spPr>
        <p:txBody>
          <a:bodyPr wrap="square" rtlCol="0">
            <a:spAutoFit/>
          </a:bodyPr>
          <a:lstStyle/>
          <a:p>
            <a:pPr algn="ctr" defTabSz="914400" fontAlgn="base">
              <a:spcBef>
                <a:spcPct val="0"/>
              </a:spcBef>
              <a:spcAft>
                <a:spcPct val="0"/>
              </a:spcAft>
            </a:pPr>
            <a:r>
              <a:rPr lang="es-MX" sz="2800" b="1" dirty="0">
                <a:solidFill>
                  <a:srgbClr val="FF0000"/>
                </a:solidFill>
                <a:cs typeface="Arial" charset="0"/>
              </a:rPr>
              <a:t>LA FRATERNIDAD EN LA FE.-</a:t>
            </a:r>
          </a:p>
          <a:p>
            <a:pPr defTabSz="914400" fontAlgn="base">
              <a:spcBef>
                <a:spcPct val="0"/>
              </a:spcBef>
              <a:spcAft>
                <a:spcPct val="0"/>
              </a:spcAft>
            </a:pPr>
            <a:endParaRPr lang="es-MX" dirty="0">
              <a:solidFill>
                <a:srgbClr val="000000"/>
              </a:solidFill>
              <a:cs typeface="Arial" charset="0"/>
            </a:endParaRPr>
          </a:p>
          <a:p>
            <a:pPr defTabSz="914400" fontAlgn="base">
              <a:spcBef>
                <a:spcPct val="0"/>
              </a:spcBef>
              <a:spcAft>
                <a:spcPct val="0"/>
              </a:spcAft>
            </a:pPr>
            <a:r>
              <a:rPr lang="es-MX" sz="2800" b="1" dirty="0">
                <a:solidFill>
                  <a:srgbClr val="000000"/>
                </a:solidFill>
                <a:cs typeface="Arial" charset="0"/>
              </a:rPr>
              <a:t>Es la unión y el cariño que como hermanos y amigos debemos tener todos los miembros del MFC.</a:t>
            </a:r>
          </a:p>
        </p:txBody>
      </p:sp>
      <p:pic>
        <p:nvPicPr>
          <p:cNvPr id="8"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7763" y="4675409"/>
            <a:ext cx="2480757" cy="1530800"/>
          </a:xfrm>
          <a:prstGeom prst="rect">
            <a:avLst/>
          </a:prstGeom>
        </p:spPr>
      </p:pic>
      <p:pic>
        <p:nvPicPr>
          <p:cNvPr id="9" name="Imagen 8"/>
          <p:cNvPicPr>
            <a:picLocks noChangeAspect="1"/>
          </p:cNvPicPr>
          <p:nvPr/>
        </p:nvPicPr>
        <p:blipFill>
          <a:blip r:embed="rId4"/>
          <a:stretch>
            <a:fillRect/>
          </a:stretch>
        </p:blipFill>
        <p:spPr>
          <a:xfrm flipH="1">
            <a:off x="7497842" y="496425"/>
            <a:ext cx="2961659" cy="1975483"/>
          </a:xfrm>
          <a:prstGeom prst="rect">
            <a:avLst/>
          </a:prstGeom>
        </p:spPr>
      </p:pic>
    </p:spTree>
    <p:extLst>
      <p:ext uri="{BB962C8B-B14F-4D97-AF65-F5344CB8AC3E}">
        <p14:creationId xmlns:p14="http://schemas.microsoft.com/office/powerpoint/2010/main" val="480073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7083188"/>
          </a:xfrm>
          <a:prstGeom prst="rect">
            <a:avLst/>
          </a:prstGeom>
        </p:spPr>
      </p:pic>
      <p:sp>
        <p:nvSpPr>
          <p:cNvPr id="5" name="TextBox 4"/>
          <p:cNvSpPr txBox="1"/>
          <p:nvPr/>
        </p:nvSpPr>
        <p:spPr>
          <a:xfrm>
            <a:off x="1524001" y="6623673"/>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txBox="1">
            <a:spLocks/>
          </p:cNvSpPr>
          <p:nvPr/>
        </p:nvSpPr>
        <p:spPr>
          <a:xfrm>
            <a:off x="2621281" y="322326"/>
            <a:ext cx="6818421"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dirty="0">
                <a:solidFill>
                  <a:srgbClr val="FF0000"/>
                </a:solidFill>
              </a:rPr>
              <a:t>COMO TRANSMITIR ESTOS VALORES</a:t>
            </a:r>
            <a:endParaRPr lang="en-US" dirty="0">
              <a:solidFill>
                <a:srgbClr val="FF0000"/>
              </a:solidFill>
            </a:endParaRPr>
          </a:p>
        </p:txBody>
      </p:sp>
      <p:sp>
        <p:nvSpPr>
          <p:cNvPr id="7" name="2 Marcador de contenido"/>
          <p:cNvSpPr txBox="1">
            <a:spLocks/>
          </p:cNvSpPr>
          <p:nvPr/>
        </p:nvSpPr>
        <p:spPr>
          <a:xfrm>
            <a:off x="150125" y="1618735"/>
            <a:ext cx="11586949" cy="4707551"/>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r>
              <a:rPr lang="es-MX" sz="2800" dirty="0">
                <a:solidFill>
                  <a:srgbClr val="000000"/>
                </a:solidFill>
                <a:latin typeface="Calibri"/>
              </a:rPr>
              <a:t>Dando testimonio de que en nosotros vive </a:t>
            </a:r>
            <a:r>
              <a:rPr lang="es-MX" sz="2800" i="1" dirty="0">
                <a:solidFill>
                  <a:srgbClr val="000000"/>
                </a:solidFill>
                <a:latin typeface="Calibri"/>
              </a:rPr>
              <a:t>Cristo Jesús, </a:t>
            </a:r>
            <a:r>
              <a:rPr lang="es-MX" sz="2800" dirty="0">
                <a:solidFill>
                  <a:srgbClr val="000000"/>
                </a:solidFill>
                <a:latin typeface="Calibri"/>
              </a:rPr>
              <a:t>y llevarlo donde vayamos, mostrándolo a las personas con las que convivimos. </a:t>
            </a:r>
            <a:endParaRPr lang="en-US" sz="2800" dirty="0">
              <a:solidFill>
                <a:srgbClr val="000000"/>
              </a:solidFill>
              <a:latin typeface="Calibri"/>
            </a:endParaRPr>
          </a:p>
          <a:p>
            <a:pPr>
              <a:buClr>
                <a:srgbClr val="E48312"/>
              </a:buClr>
              <a:defRPr/>
            </a:pPr>
            <a:endParaRPr lang="es-MX" sz="2800" dirty="0">
              <a:solidFill>
                <a:srgbClr val="BD582C">
                  <a:lumMod val="50000"/>
                </a:srgbClr>
              </a:solidFill>
              <a:latin typeface="Calibri"/>
            </a:endParaRPr>
          </a:p>
          <a:p>
            <a:pPr>
              <a:buClr>
                <a:srgbClr val="E48312"/>
              </a:buClr>
              <a:defRPr/>
            </a:pPr>
            <a:endParaRPr lang="es-MX" sz="2800" dirty="0">
              <a:solidFill>
                <a:srgbClr val="BD582C">
                  <a:lumMod val="50000"/>
                </a:srgbClr>
              </a:solidFill>
              <a:latin typeface="Calibri"/>
            </a:endParaRPr>
          </a:p>
          <a:p>
            <a:pPr algn="ctr">
              <a:buClr>
                <a:srgbClr val="E48312"/>
              </a:buClr>
              <a:defRPr/>
            </a:pPr>
            <a:endParaRPr lang="es-MX" sz="2800" i="1" dirty="0">
              <a:solidFill>
                <a:srgbClr val="BD582C">
                  <a:lumMod val="50000"/>
                </a:srgbClr>
              </a:solidFill>
              <a:latin typeface="Bookman Old Style" pitchFamily="18" charset="0"/>
            </a:endParaRPr>
          </a:p>
          <a:p>
            <a:pPr algn="ctr">
              <a:buClr>
                <a:srgbClr val="E48312"/>
              </a:buClr>
              <a:defRPr/>
            </a:pPr>
            <a:endParaRPr lang="es-MX" sz="2800" i="1" dirty="0">
              <a:solidFill>
                <a:srgbClr val="BD582C">
                  <a:lumMod val="50000"/>
                </a:srgbClr>
              </a:solidFill>
              <a:latin typeface="Bookman Old Style" pitchFamily="18" charset="0"/>
            </a:endParaRPr>
          </a:p>
          <a:p>
            <a:pPr algn="ctr">
              <a:buClr>
                <a:srgbClr val="E48312"/>
              </a:buClr>
              <a:defRPr/>
            </a:pPr>
            <a:r>
              <a:rPr lang="es-MX" sz="2800" i="1" dirty="0">
                <a:solidFill>
                  <a:srgbClr val="FF0000"/>
                </a:solidFill>
                <a:latin typeface="Bookman Old Style" pitchFamily="18" charset="0"/>
              </a:rPr>
              <a:t>«SIRVIENDO Y EVANGELIZANDO CON ALEGRÍA Y MISERICORDIA»</a:t>
            </a:r>
            <a:endParaRPr lang="en-US" sz="2800" i="1" dirty="0">
              <a:solidFill>
                <a:srgbClr val="FF0000"/>
              </a:solidFill>
              <a:latin typeface="Bookman Old Style" pitchFamily="18" charset="0"/>
            </a:endParaRPr>
          </a:p>
        </p:txBody>
      </p:sp>
      <p:pic>
        <p:nvPicPr>
          <p:cNvPr id="8"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8215" y="2731090"/>
            <a:ext cx="2299478" cy="1621008"/>
          </a:xfrm>
          <a:prstGeom prst="rect">
            <a:avLst/>
          </a:prstGeom>
        </p:spPr>
      </p:pic>
    </p:spTree>
    <p:extLst>
      <p:ext uri="{BB962C8B-B14F-4D97-AF65-F5344CB8AC3E}">
        <p14:creationId xmlns:p14="http://schemas.microsoft.com/office/powerpoint/2010/main" val="7500281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0"/>
            <a:ext cx="12191999" cy="7107606"/>
          </a:xfrm>
          <a:prstGeom prst="rect">
            <a:avLst/>
          </a:prstGeom>
        </p:spPr>
      </p:pic>
      <p:sp>
        <p:nvSpPr>
          <p:cNvPr id="5" name="TextBox 4"/>
          <p:cNvSpPr txBox="1"/>
          <p:nvPr/>
        </p:nvSpPr>
        <p:spPr>
          <a:xfrm>
            <a:off x="1531793" y="6673334"/>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Marcador de contenido 2"/>
          <p:cNvSpPr txBox="1">
            <a:spLocks/>
          </p:cNvSpPr>
          <p:nvPr/>
        </p:nvSpPr>
        <p:spPr>
          <a:xfrm>
            <a:off x="245660" y="423076"/>
            <a:ext cx="11778017" cy="3857389"/>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ctr">
              <a:buClr>
                <a:srgbClr val="E48312"/>
              </a:buClr>
              <a:defRPr/>
            </a:pPr>
            <a:r>
              <a:rPr lang="es-MX" sz="2800" dirty="0">
                <a:solidFill>
                  <a:srgbClr val="FF0000"/>
                </a:solidFill>
                <a:latin typeface="Calibri"/>
              </a:rPr>
              <a:t>GRAN AYUDA PARA  TRANSMITIR ESTOS VALORES</a:t>
            </a:r>
          </a:p>
          <a:p>
            <a:pPr algn="ctr">
              <a:buClr>
                <a:srgbClr val="E48312"/>
              </a:buClr>
              <a:defRPr/>
            </a:pPr>
            <a:endParaRPr lang="es-MX" sz="2800" dirty="0">
              <a:solidFill>
                <a:srgbClr val="FF0000"/>
              </a:solidFill>
              <a:latin typeface="Calibri"/>
            </a:endParaRPr>
          </a:p>
          <a:p>
            <a:pPr algn="just">
              <a:buClr>
                <a:srgbClr val="E48312"/>
              </a:buClr>
              <a:defRPr/>
            </a:pPr>
            <a:r>
              <a:rPr lang="es-MX" sz="2800" dirty="0">
                <a:solidFill>
                  <a:prstClr val="black"/>
                </a:solidFill>
                <a:latin typeface="Calibri"/>
              </a:rPr>
              <a:t>Para la transmisión de estos valores contamos en primer lugar con la presencia insustituible y enriquecedora de los Sacerdotes Asistentes a lo largo del Ciclo Básico de Formación, ya que estos ayudan a los matrimonios a vivir su espiritualidad conyugal en la vida cotidiana, al mismo tiempo que van guiando a todos los miembros del MFC  </a:t>
            </a:r>
            <a:r>
              <a:rPr lang="es-MX" sz="2800" i="1" dirty="0">
                <a:solidFill>
                  <a:prstClr val="black"/>
                </a:solidFill>
                <a:latin typeface="Calibri"/>
              </a:rPr>
              <a:t>a vivir el Reino de Dios aquí en la tierra. </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566" y="3495933"/>
            <a:ext cx="2782351" cy="3036412"/>
          </a:xfrm>
          <a:prstGeom prst="rect">
            <a:avLst/>
          </a:prstGeom>
        </p:spPr>
      </p:pic>
    </p:spTree>
    <p:extLst>
      <p:ext uri="{BB962C8B-B14F-4D97-AF65-F5344CB8AC3E}">
        <p14:creationId xmlns:p14="http://schemas.microsoft.com/office/powerpoint/2010/main" val="974582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53"/>
            <a:ext cx="12192000" cy="7153784"/>
          </a:xfrm>
          <a:prstGeom prst="rect">
            <a:avLst/>
          </a:prstGeom>
        </p:spPr>
      </p:pic>
      <p:sp>
        <p:nvSpPr>
          <p:cNvPr id="5" name="TextBox 4"/>
          <p:cNvSpPr txBox="1"/>
          <p:nvPr/>
        </p:nvSpPr>
        <p:spPr>
          <a:xfrm>
            <a:off x="1524001" y="6643681"/>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Título 1"/>
          <p:cNvSpPr txBox="1">
            <a:spLocks/>
          </p:cNvSpPr>
          <p:nvPr/>
        </p:nvSpPr>
        <p:spPr>
          <a:xfrm>
            <a:off x="2505370" y="670057"/>
            <a:ext cx="7125401" cy="680948"/>
          </a:xfrm>
          <a:prstGeom prst="rect">
            <a:avLst/>
          </a:prstGeom>
        </p:spPr>
        <p:txBody>
          <a:bodyPr vert="horz" lIns="91440" tIns="45720" rIns="91440" bIns="45720" rtlCol="0" anchor="ctr">
            <a:normAutofit fontScale="77500" lnSpcReduction="20000"/>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sz="4000" dirty="0">
                <a:solidFill>
                  <a:srgbClr val="FF0000"/>
                </a:solidFill>
                <a:latin typeface="Calibri"/>
              </a:rPr>
              <a:t>REQUISITOS PARA EL AREA V DIOCESANA</a:t>
            </a:r>
          </a:p>
        </p:txBody>
      </p:sp>
      <p:sp>
        <p:nvSpPr>
          <p:cNvPr id="7" name="Marcador de contenido 2"/>
          <p:cNvSpPr txBox="1">
            <a:spLocks/>
          </p:cNvSpPr>
          <p:nvPr/>
        </p:nvSpPr>
        <p:spPr>
          <a:xfrm>
            <a:off x="177421" y="2050715"/>
            <a:ext cx="11914495" cy="2340982"/>
          </a:xfrm>
          <a:prstGeom prst="rect">
            <a:avLst/>
          </a:prstGeom>
        </p:spPr>
        <p:txBody>
          <a:bodyPr vert="horz" lIns="0" tIns="45720" rIns="0" bIns="45720" rtlCol="0">
            <a:no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nSpc>
                <a:spcPct val="150000"/>
              </a:lnSpc>
              <a:buClr>
                <a:srgbClr val="E48312"/>
              </a:buClr>
              <a:buFont typeface="Wingdings" panose="05000000000000000000" pitchFamily="2" charset="2"/>
              <a:buChar char="v"/>
              <a:defRPr/>
            </a:pPr>
            <a:r>
              <a:rPr lang="es-MX" sz="3600" dirty="0">
                <a:solidFill>
                  <a:srgbClr val="000000"/>
                </a:solidFill>
                <a:latin typeface="Calibri"/>
              </a:rPr>
              <a:t> Cumplir con las Consideraciones Generales para el ECD</a:t>
            </a:r>
          </a:p>
          <a:p>
            <a:pPr>
              <a:lnSpc>
                <a:spcPct val="150000"/>
              </a:lnSpc>
              <a:buClr>
                <a:srgbClr val="E48312"/>
              </a:buClr>
              <a:buFont typeface="Wingdings" panose="05000000000000000000" pitchFamily="2" charset="2"/>
              <a:buChar char="v"/>
              <a:defRPr/>
            </a:pPr>
            <a:r>
              <a:rPr lang="es-MX" sz="3600" dirty="0">
                <a:solidFill>
                  <a:srgbClr val="000000"/>
                </a:solidFill>
                <a:latin typeface="Calibri"/>
              </a:rPr>
              <a:t> Haber sido miembro de un ECS Pleno.</a:t>
            </a:r>
          </a:p>
          <a:p>
            <a:pPr>
              <a:lnSpc>
                <a:spcPct val="150000"/>
              </a:lnSpc>
              <a:buClr>
                <a:srgbClr val="E48312"/>
              </a:buClr>
              <a:buFont typeface="Wingdings" panose="05000000000000000000" pitchFamily="2" charset="2"/>
              <a:buChar char="v"/>
              <a:defRPr/>
            </a:pPr>
            <a:r>
              <a:rPr lang="es-MX" sz="3600" dirty="0">
                <a:solidFill>
                  <a:srgbClr val="000000"/>
                </a:solidFill>
                <a:latin typeface="Calibri"/>
              </a:rPr>
              <a:t> Recibir  capacitación referente al manejo del área.</a:t>
            </a:r>
          </a:p>
          <a:p>
            <a:pPr>
              <a:buClr>
                <a:srgbClr val="E48312"/>
              </a:buClr>
              <a:defRPr/>
            </a:pPr>
            <a:endParaRPr lang="es-MX" sz="3600" dirty="0">
              <a:solidFill>
                <a:srgbClr val="BD582C">
                  <a:lumMod val="50000"/>
                </a:srgbClr>
              </a:solidFill>
              <a:latin typeface="Calibri"/>
            </a:endParaRPr>
          </a:p>
        </p:txBody>
      </p:sp>
    </p:spTree>
    <p:extLst>
      <p:ext uri="{BB962C8B-B14F-4D97-AF65-F5344CB8AC3E}">
        <p14:creationId xmlns:p14="http://schemas.microsoft.com/office/powerpoint/2010/main" val="850372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7083188"/>
          </a:xfrm>
          <a:prstGeom prst="rect">
            <a:avLst/>
          </a:prstGeom>
        </p:spPr>
      </p:pic>
      <p:sp>
        <p:nvSpPr>
          <p:cNvPr id="5" name="TextBox 4"/>
          <p:cNvSpPr txBox="1"/>
          <p:nvPr/>
        </p:nvSpPr>
        <p:spPr>
          <a:xfrm>
            <a:off x="1524971" y="6643681"/>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Título 1"/>
          <p:cNvSpPr txBox="1">
            <a:spLocks/>
          </p:cNvSpPr>
          <p:nvPr/>
        </p:nvSpPr>
        <p:spPr>
          <a:xfrm>
            <a:off x="2479611" y="586854"/>
            <a:ext cx="7123864" cy="432896"/>
          </a:xfrm>
          <a:prstGeom prst="rect">
            <a:avLst/>
          </a:prstGeom>
        </p:spPr>
        <p:txBody>
          <a:bodyPr vert="horz" lIns="91440" tIns="45720" rIns="91440" bIns="45720" rtlCol="0" anchor="ctr">
            <a:normAutofit fontScale="85000" lnSpcReduction="20000"/>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sz="4000" dirty="0">
                <a:solidFill>
                  <a:srgbClr val="FF0000"/>
                </a:solidFill>
                <a:latin typeface="Calibri"/>
              </a:rPr>
              <a:t>Consideraciones Generales para el ECD</a:t>
            </a:r>
          </a:p>
        </p:txBody>
      </p:sp>
      <p:sp>
        <p:nvSpPr>
          <p:cNvPr id="7" name="Marcador de contenido 2"/>
          <p:cNvSpPr txBox="1">
            <a:spLocks/>
          </p:cNvSpPr>
          <p:nvPr/>
        </p:nvSpPr>
        <p:spPr>
          <a:xfrm>
            <a:off x="95535" y="1271946"/>
            <a:ext cx="11873552" cy="4958805"/>
          </a:xfrm>
          <a:prstGeom prst="rect">
            <a:avLst/>
          </a:prstGeom>
        </p:spPr>
        <p:txBody>
          <a:bodyPr vert="horz" lIns="0" tIns="45720" rIns="0" bIns="45720" rtlCol="0">
            <a:normAutofit fontScale="92500" lnSpcReduction="10000"/>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just">
              <a:buClr>
                <a:srgbClr val="E48312"/>
              </a:buClr>
              <a:defRPr/>
            </a:pPr>
            <a:r>
              <a:rPr lang="es-MX" sz="2800" dirty="0">
                <a:solidFill>
                  <a:srgbClr val="990033"/>
                </a:solidFill>
                <a:latin typeface="Calibri"/>
              </a:rPr>
              <a:t>A. </a:t>
            </a:r>
            <a:r>
              <a:rPr lang="es-MX" sz="2800" dirty="0">
                <a:solidFill>
                  <a:srgbClr val="000000"/>
                </a:solidFill>
                <a:latin typeface="Calibri"/>
              </a:rPr>
              <a:t>Todos los matrimonios integrantes del ECD, deben mantener vigentes los cursos indicados en la Matriz de Capacitaciones correspondiente: </a:t>
            </a:r>
          </a:p>
          <a:p>
            <a:pPr>
              <a:lnSpc>
                <a:spcPct val="150000"/>
              </a:lnSpc>
              <a:buClr>
                <a:srgbClr val="E48312"/>
              </a:buClr>
              <a:buFont typeface="Wingdings" panose="05000000000000000000" pitchFamily="2" charset="2"/>
              <a:buChar char="v"/>
              <a:defRPr/>
            </a:pPr>
            <a:r>
              <a:rPr lang="es-MX" dirty="0">
                <a:solidFill>
                  <a:srgbClr val="0070C0"/>
                </a:solidFill>
                <a:latin typeface="Calibri"/>
              </a:rPr>
              <a:t> </a:t>
            </a:r>
            <a:r>
              <a:rPr lang="es-MX" sz="2800" dirty="0">
                <a:solidFill>
                  <a:srgbClr val="0070C0"/>
                </a:solidFill>
                <a:latin typeface="Calibri"/>
              </a:rPr>
              <a:t>TALLER DE METODOLOGÍA	</a:t>
            </a:r>
          </a:p>
          <a:p>
            <a:pPr>
              <a:lnSpc>
                <a:spcPct val="150000"/>
              </a:lnSpc>
              <a:buClr>
                <a:srgbClr val="E48312"/>
              </a:buClr>
              <a:buFont typeface="Wingdings" panose="05000000000000000000" pitchFamily="2" charset="2"/>
              <a:buChar char="v"/>
              <a:defRPr/>
            </a:pPr>
            <a:r>
              <a:rPr lang="es-MX" sz="2800" dirty="0">
                <a:solidFill>
                  <a:srgbClr val="0070C0"/>
                </a:solidFill>
                <a:latin typeface="Calibri"/>
              </a:rPr>
              <a:t>TALLER  DEL MANUAL  DE ORGANIZACIÓN </a:t>
            </a:r>
          </a:p>
          <a:p>
            <a:pPr>
              <a:lnSpc>
                <a:spcPct val="150000"/>
              </a:lnSpc>
              <a:buClr>
                <a:srgbClr val="E48312"/>
              </a:buClr>
              <a:buFont typeface="Wingdings" panose="05000000000000000000" pitchFamily="2" charset="2"/>
              <a:buChar char="v"/>
              <a:defRPr/>
            </a:pPr>
            <a:r>
              <a:rPr lang="es-MX" sz="2800" dirty="0">
                <a:solidFill>
                  <a:srgbClr val="0070C0"/>
                </a:solidFill>
                <a:latin typeface="Calibri"/>
              </a:rPr>
              <a:t> CAP. INTEGRAL PROGRESIVA I Y  II	</a:t>
            </a:r>
          </a:p>
          <a:p>
            <a:pPr>
              <a:lnSpc>
                <a:spcPct val="150000"/>
              </a:lnSpc>
              <a:buClr>
                <a:srgbClr val="E48312"/>
              </a:buClr>
              <a:buFont typeface="Wingdings" panose="05000000000000000000" pitchFamily="2" charset="2"/>
              <a:buChar char="v"/>
              <a:defRPr/>
            </a:pPr>
            <a:r>
              <a:rPr lang="es-MX" sz="2800" dirty="0">
                <a:solidFill>
                  <a:srgbClr val="0070C0"/>
                </a:solidFill>
                <a:latin typeface="Calibri"/>
              </a:rPr>
              <a:t> TALLER  DE PROFUNDIZACIÓN PARA DIRIGENTES</a:t>
            </a:r>
          </a:p>
          <a:p>
            <a:pPr>
              <a:lnSpc>
                <a:spcPct val="150000"/>
              </a:lnSpc>
              <a:buClr>
                <a:srgbClr val="E48312"/>
              </a:buClr>
              <a:buFont typeface="Wingdings" panose="05000000000000000000" pitchFamily="2" charset="2"/>
              <a:buChar char="v"/>
              <a:defRPr/>
            </a:pPr>
            <a:r>
              <a:rPr lang="es-MX" sz="2800" dirty="0">
                <a:solidFill>
                  <a:srgbClr val="0070C0"/>
                </a:solidFill>
                <a:latin typeface="Calibri"/>
              </a:rPr>
              <a:t> SER  Y HACER  DEL  EQUIPO ZONAL</a:t>
            </a:r>
          </a:p>
          <a:p>
            <a:pPr>
              <a:lnSpc>
                <a:spcPct val="150000"/>
              </a:lnSpc>
              <a:buClr>
                <a:srgbClr val="E48312"/>
              </a:buClr>
              <a:buFont typeface="Wingdings" panose="05000000000000000000" pitchFamily="2" charset="2"/>
              <a:buChar char="v"/>
              <a:defRPr/>
            </a:pPr>
            <a:r>
              <a:rPr lang="es-MX" sz="2800" dirty="0">
                <a:solidFill>
                  <a:srgbClr val="0070C0"/>
                </a:solidFill>
                <a:latin typeface="Calibri"/>
              </a:rPr>
              <a:t> SER Y HACER  DEL EQUIPO COORDINADOR DE SECTOR</a:t>
            </a:r>
          </a:p>
          <a:p>
            <a:pPr>
              <a:buClr>
                <a:srgbClr val="E48312"/>
              </a:buClr>
              <a:defRPr/>
            </a:pPr>
            <a:endParaRPr lang="es-MX" dirty="0">
              <a:solidFill>
                <a:srgbClr val="BD582C">
                  <a:lumMod val="50000"/>
                </a:srgbClr>
              </a:solidFill>
              <a:latin typeface="Calibri"/>
            </a:endParaRPr>
          </a:p>
        </p:txBody>
      </p:sp>
    </p:spTree>
    <p:extLst>
      <p:ext uri="{BB962C8B-B14F-4D97-AF65-F5344CB8AC3E}">
        <p14:creationId xmlns:p14="http://schemas.microsoft.com/office/powerpoint/2010/main" val="26649562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54"/>
            <a:ext cx="12192000" cy="7126489"/>
          </a:xfrm>
          <a:prstGeom prst="rect">
            <a:avLst/>
          </a:prstGeom>
        </p:spPr>
      </p:pic>
      <p:sp>
        <p:nvSpPr>
          <p:cNvPr id="5" name="TextBox 4"/>
          <p:cNvSpPr txBox="1"/>
          <p:nvPr/>
        </p:nvSpPr>
        <p:spPr>
          <a:xfrm>
            <a:off x="1627328" y="6643681"/>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Título 1"/>
          <p:cNvSpPr txBox="1">
            <a:spLocks/>
          </p:cNvSpPr>
          <p:nvPr/>
        </p:nvSpPr>
        <p:spPr>
          <a:xfrm>
            <a:off x="2621281" y="354842"/>
            <a:ext cx="7664583" cy="614902"/>
          </a:xfrm>
          <a:prstGeom prst="rect">
            <a:avLst/>
          </a:prstGeom>
        </p:spPr>
        <p:txBody>
          <a:bodyPr vert="horz" lIns="91440" tIns="45720" rIns="91440" bIns="45720" rtlCol="0" anchor="ctr">
            <a:normAutofit fontScale="92500"/>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sz="4000" dirty="0">
                <a:solidFill>
                  <a:srgbClr val="FF0000"/>
                </a:solidFill>
                <a:latin typeface="Calibri" panose="020F0502020204030204"/>
              </a:rPr>
              <a:t>Consideraciones Generales para el ECD</a:t>
            </a:r>
            <a:endParaRPr lang="es-MX" dirty="0">
              <a:solidFill>
                <a:srgbClr val="FF0000"/>
              </a:solidFill>
            </a:endParaRPr>
          </a:p>
        </p:txBody>
      </p:sp>
      <p:sp>
        <p:nvSpPr>
          <p:cNvPr id="7" name="Marcador de contenido 2"/>
          <p:cNvSpPr txBox="1">
            <a:spLocks/>
          </p:cNvSpPr>
          <p:nvPr/>
        </p:nvSpPr>
        <p:spPr>
          <a:xfrm>
            <a:off x="1851546" y="1119117"/>
            <a:ext cx="8679976" cy="5207170"/>
          </a:xfrm>
          <a:prstGeom prst="rect">
            <a:avLst/>
          </a:prstGeom>
        </p:spPr>
        <p:txBody>
          <a:bodyPr vert="horz" lIns="0" tIns="45720" rIns="0" bIns="45720" rtlCol="0">
            <a:normAutofit fontScale="92500"/>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just">
              <a:buClr>
                <a:srgbClr val="E48312"/>
              </a:buClr>
              <a:defRPr/>
            </a:pPr>
            <a:r>
              <a:rPr lang="es-MX" sz="2400" dirty="0">
                <a:solidFill>
                  <a:srgbClr val="990033"/>
                </a:solidFill>
                <a:latin typeface="Calibri"/>
              </a:rPr>
              <a:t>B. </a:t>
            </a:r>
            <a:r>
              <a:rPr lang="es-MX" sz="2400" dirty="0">
                <a:solidFill>
                  <a:srgbClr val="000000"/>
                </a:solidFill>
                <a:latin typeface="Calibri"/>
              </a:rPr>
              <a:t>Es requisito indispensable que se conozca y se cumpla lo establecido en el Manual de Identidad y Ordenamientos.</a:t>
            </a:r>
          </a:p>
          <a:p>
            <a:pPr algn="just">
              <a:buClr>
                <a:srgbClr val="E48312"/>
              </a:buClr>
              <a:defRPr/>
            </a:pPr>
            <a:r>
              <a:rPr lang="es-MX" sz="2400" dirty="0">
                <a:solidFill>
                  <a:srgbClr val="990033"/>
                </a:solidFill>
                <a:latin typeface="Calibri"/>
              </a:rPr>
              <a:t>C. </a:t>
            </a:r>
            <a:r>
              <a:rPr lang="es-MX" sz="2400" dirty="0">
                <a:solidFill>
                  <a:srgbClr val="000000"/>
                </a:solidFill>
                <a:latin typeface="Calibri"/>
              </a:rPr>
              <a:t>Todo matrimonio o joven integrante del ECD o ECD juvenil, debe haber vivido (completo) el CBF  con todos sus Momentos Fuertes y haber sido promotor de Equipo Básico o Zonal, al menos, un ciclo completo.</a:t>
            </a:r>
          </a:p>
          <a:p>
            <a:pPr algn="just">
              <a:buClr>
                <a:srgbClr val="E48312"/>
              </a:buClr>
              <a:defRPr/>
            </a:pPr>
            <a:r>
              <a:rPr lang="es-MX" sz="2400" dirty="0">
                <a:solidFill>
                  <a:srgbClr val="990033"/>
                </a:solidFill>
                <a:latin typeface="Calibri"/>
              </a:rPr>
              <a:t>D. </a:t>
            </a:r>
            <a:r>
              <a:rPr lang="es-MX" sz="2400" dirty="0">
                <a:solidFill>
                  <a:srgbClr val="000000"/>
                </a:solidFill>
                <a:latin typeface="Calibri"/>
              </a:rPr>
              <a:t>Todo matrimonio o joven integrante del ECD o ECD juvenil,  debe participar en la elaboración del Plan de Trabajo de la Diócesis, integrando las actividades propias del área o función y respecto a las cuales, dará seguimiento (evaluación), rendirá cuentas (informes) y aplicará mejoras.  </a:t>
            </a:r>
          </a:p>
          <a:p>
            <a:pPr algn="just">
              <a:buClr>
                <a:srgbClr val="E48312"/>
              </a:buClr>
              <a:defRPr/>
            </a:pPr>
            <a:r>
              <a:rPr lang="es-MX" sz="2400" dirty="0">
                <a:solidFill>
                  <a:srgbClr val="990033"/>
                </a:solidFill>
                <a:latin typeface="Calibri"/>
              </a:rPr>
              <a:t>E. </a:t>
            </a:r>
            <a:r>
              <a:rPr lang="es-MX" sz="2400" dirty="0">
                <a:solidFill>
                  <a:srgbClr val="000000"/>
                </a:solidFill>
                <a:latin typeface="Calibri"/>
              </a:rPr>
              <a:t>Todo matrimonio o joven integrante del ECD o ECD juvenil, debe participar en las reuniones a que sea convocado por el ECD.</a:t>
            </a:r>
          </a:p>
          <a:p>
            <a:pPr algn="just">
              <a:buClr>
                <a:srgbClr val="E48312"/>
              </a:buClr>
              <a:defRPr/>
            </a:pPr>
            <a:r>
              <a:rPr lang="es-MX" sz="2400" dirty="0">
                <a:solidFill>
                  <a:srgbClr val="990033"/>
                </a:solidFill>
                <a:latin typeface="Calibri"/>
              </a:rPr>
              <a:t>F. </a:t>
            </a:r>
            <a:r>
              <a:rPr lang="es-MX" sz="2400" dirty="0">
                <a:solidFill>
                  <a:srgbClr val="000000"/>
                </a:solidFill>
                <a:latin typeface="Calibri"/>
              </a:rPr>
              <a:t>Al finalizar el periodo de su cargo, todo matrimonio o joven integrante del ECD o ECD juvenil deberá realizar una adecuada entrega de sus funciones.</a:t>
            </a:r>
          </a:p>
          <a:p>
            <a:pPr algn="just">
              <a:buClr>
                <a:srgbClr val="E48312"/>
              </a:buClr>
              <a:defRPr/>
            </a:pPr>
            <a:endParaRPr lang="es-MX" dirty="0">
              <a:solidFill>
                <a:srgbClr val="BD582C">
                  <a:lumMod val="50000"/>
                </a:srgbClr>
              </a:solidFill>
              <a:latin typeface="Calibri"/>
            </a:endParaRPr>
          </a:p>
        </p:txBody>
      </p:sp>
    </p:spTree>
    <p:extLst>
      <p:ext uri="{BB962C8B-B14F-4D97-AF65-F5344CB8AC3E}">
        <p14:creationId xmlns:p14="http://schemas.microsoft.com/office/powerpoint/2010/main" val="235882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wheel(1)">
                                      <p:cBhvr>
                                        <p:cTn id="13" dur="20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2000"/>
                                        <p:tgtEl>
                                          <p:spTgt spid="7">
                                            <p:txEl>
                                              <p:pRg st="2" end="2"/>
                                            </p:txEl>
                                          </p:spTgt>
                                        </p:tgtEl>
                                      </p:cBhvr>
                                    </p:animEffect>
                                    <p:anim calcmode="lin" valueType="num">
                                      <p:cBhvr>
                                        <p:cTn id="19" dur="2000" fill="hold"/>
                                        <p:tgtEl>
                                          <p:spTgt spid="7">
                                            <p:txEl>
                                              <p:pRg st="2" end="2"/>
                                            </p:txEl>
                                          </p:spTgt>
                                        </p:tgtEl>
                                        <p:attrNameLst>
                                          <p:attrName>ppt_w</p:attrName>
                                        </p:attrNameLst>
                                      </p:cBhvr>
                                      <p:tavLst>
                                        <p:tav tm="0" fmla="#ppt_w*sin(2.5*pi*$)">
                                          <p:val>
                                            <p:fltVal val="0"/>
                                          </p:val>
                                        </p:tav>
                                        <p:tav tm="100000">
                                          <p:val>
                                            <p:fltVal val="1"/>
                                          </p:val>
                                        </p:tav>
                                      </p:tavLst>
                                    </p:anim>
                                    <p:anim calcmode="lin" valueType="num">
                                      <p:cBhvr>
                                        <p:cTn id="20" dur="2000" fill="hold"/>
                                        <p:tgtEl>
                                          <p:spTgt spid="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000"/>
                                        <p:tgtEl>
                                          <p:spTgt spid="7">
                                            <p:txEl>
                                              <p:pRg st="3" end="3"/>
                                            </p:txEl>
                                          </p:spTgt>
                                        </p:tgtEl>
                                      </p:cBhvr>
                                    </p:animEffect>
                                    <p:anim calcmode="lin" valueType="num">
                                      <p:cBhvr>
                                        <p:cTn id="2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1000"/>
                                        <p:tgtEl>
                                          <p:spTgt spid="7">
                                            <p:txEl>
                                              <p:pRg st="4" end="4"/>
                                            </p:txEl>
                                          </p:spTgt>
                                        </p:tgtEl>
                                      </p:cBhvr>
                                    </p:animEffect>
                                    <p:anim calcmode="lin" valueType="num">
                                      <p:cBhvr>
                                        <p:cTn id="3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10484"/>
          </a:xfrm>
          <a:prstGeom prst="rect">
            <a:avLst/>
          </a:prstGeom>
        </p:spPr>
      </p:pic>
      <p:sp>
        <p:nvSpPr>
          <p:cNvPr id="5" name="TextBox 4"/>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Rectángulo redondeado 5"/>
          <p:cNvSpPr/>
          <p:nvPr/>
        </p:nvSpPr>
        <p:spPr>
          <a:xfrm>
            <a:off x="6263832" y="1184090"/>
            <a:ext cx="2703445" cy="887896"/>
          </a:xfrm>
          <a:prstGeom prst="roundRect">
            <a:avLst/>
          </a:prstGeom>
          <a:solidFill>
            <a:srgbClr val="5B9BD5">
              <a:lumMod val="40000"/>
              <a:lumOff val="60000"/>
            </a:srgbClr>
          </a:solidFill>
          <a:ln w="15875" cap="flat" cmpd="sng" algn="ctr">
            <a:solidFill>
              <a:srgbClr val="E48312">
                <a:shade val="50000"/>
              </a:srgbClr>
            </a:solidFill>
            <a:prstDash val="solid"/>
          </a:ln>
          <a:effectLst/>
        </p:spPr>
        <p:txBody>
          <a:bodyPr rtlCol="0" anchor="ctr"/>
          <a:lstStyle/>
          <a:p>
            <a:pPr algn="ctr" defTabSz="914400" fontAlgn="base">
              <a:spcBef>
                <a:spcPct val="0"/>
              </a:spcBef>
              <a:spcAft>
                <a:spcPct val="0"/>
              </a:spcAft>
              <a:defRPr/>
            </a:pPr>
            <a:r>
              <a:rPr lang="es-MX" sz="2800" b="1" kern="0" dirty="0">
                <a:solidFill>
                  <a:srgbClr val="000000"/>
                </a:solidFill>
              </a:rPr>
              <a:t>IMPORTANCIA</a:t>
            </a:r>
          </a:p>
        </p:txBody>
      </p:sp>
      <p:sp>
        <p:nvSpPr>
          <p:cNvPr id="7" name="Rectángulo redondeado 6"/>
          <p:cNvSpPr/>
          <p:nvPr/>
        </p:nvSpPr>
        <p:spPr>
          <a:xfrm>
            <a:off x="6359246" y="2440705"/>
            <a:ext cx="2608030" cy="795130"/>
          </a:xfrm>
          <a:prstGeom prst="roundRect">
            <a:avLst/>
          </a:prstGeom>
          <a:solidFill>
            <a:srgbClr val="5B9BD5">
              <a:lumMod val="40000"/>
              <a:lumOff val="60000"/>
            </a:srgbClr>
          </a:solidFill>
          <a:ln w="15875" cap="flat" cmpd="sng" algn="ctr">
            <a:solidFill>
              <a:srgbClr val="E48312">
                <a:shade val="50000"/>
              </a:srgbClr>
            </a:solidFill>
            <a:prstDash val="solid"/>
          </a:ln>
          <a:effectLst/>
        </p:spPr>
        <p:txBody>
          <a:bodyPr rtlCol="0" anchor="ctr"/>
          <a:lstStyle/>
          <a:p>
            <a:pPr algn="ctr" defTabSz="914400" fontAlgn="base">
              <a:spcBef>
                <a:spcPct val="0"/>
              </a:spcBef>
              <a:spcAft>
                <a:spcPct val="0"/>
              </a:spcAft>
              <a:defRPr/>
            </a:pPr>
            <a:r>
              <a:rPr lang="es-MX" sz="2800" b="1" kern="0" dirty="0">
                <a:solidFill>
                  <a:srgbClr val="000000"/>
                </a:solidFill>
              </a:rPr>
              <a:t>FUNCIONES</a:t>
            </a:r>
            <a:endParaRPr lang="es-MX" b="1" kern="0" dirty="0">
              <a:solidFill>
                <a:srgbClr val="000000"/>
              </a:solidFill>
            </a:endParaRPr>
          </a:p>
        </p:txBody>
      </p:sp>
      <p:sp>
        <p:nvSpPr>
          <p:cNvPr id="8" name="Rectángulo redondeado 7"/>
          <p:cNvSpPr/>
          <p:nvPr/>
        </p:nvSpPr>
        <p:spPr>
          <a:xfrm>
            <a:off x="6355739" y="3722576"/>
            <a:ext cx="2745352" cy="812502"/>
          </a:xfrm>
          <a:prstGeom prst="roundRect">
            <a:avLst/>
          </a:prstGeom>
          <a:solidFill>
            <a:srgbClr val="5B9BD5">
              <a:lumMod val="40000"/>
              <a:lumOff val="60000"/>
            </a:srgbClr>
          </a:solidFill>
          <a:ln w="15875" cap="flat" cmpd="sng" algn="ctr">
            <a:solidFill>
              <a:srgbClr val="E48312">
                <a:shade val="50000"/>
              </a:srgbClr>
            </a:solidFill>
            <a:prstDash val="solid"/>
          </a:ln>
          <a:effectLst/>
        </p:spPr>
        <p:txBody>
          <a:bodyPr rtlCol="0" anchor="ctr"/>
          <a:lstStyle/>
          <a:p>
            <a:pPr algn="ctr" defTabSz="914400" fontAlgn="base">
              <a:spcBef>
                <a:spcPct val="0"/>
              </a:spcBef>
              <a:spcAft>
                <a:spcPct val="0"/>
              </a:spcAft>
              <a:defRPr/>
            </a:pPr>
            <a:r>
              <a:rPr lang="es-MX" sz="2800" b="1" kern="0" dirty="0">
                <a:solidFill>
                  <a:srgbClr val="000000"/>
                </a:solidFill>
              </a:rPr>
              <a:t>ACTIVIDADES</a:t>
            </a:r>
          </a:p>
        </p:txBody>
      </p:sp>
      <p:sp>
        <p:nvSpPr>
          <p:cNvPr id="9" name="Rectángulo redondeado 8"/>
          <p:cNvSpPr/>
          <p:nvPr/>
        </p:nvSpPr>
        <p:spPr>
          <a:xfrm>
            <a:off x="6355739" y="4931288"/>
            <a:ext cx="2780296" cy="790205"/>
          </a:xfrm>
          <a:prstGeom prst="roundRect">
            <a:avLst/>
          </a:prstGeom>
          <a:solidFill>
            <a:srgbClr val="5B9BD5">
              <a:lumMod val="40000"/>
              <a:lumOff val="60000"/>
            </a:srgbClr>
          </a:solidFill>
          <a:ln w="15875" cap="flat" cmpd="sng" algn="ctr">
            <a:solidFill>
              <a:srgbClr val="E48312">
                <a:shade val="50000"/>
              </a:srgbClr>
            </a:solidFill>
            <a:prstDash val="solid"/>
          </a:ln>
          <a:effectLst/>
        </p:spPr>
        <p:txBody>
          <a:bodyPr rtlCol="0" anchor="ctr"/>
          <a:lstStyle/>
          <a:p>
            <a:pPr algn="ctr" defTabSz="914400" fontAlgn="base">
              <a:spcBef>
                <a:spcPct val="0"/>
              </a:spcBef>
              <a:spcAft>
                <a:spcPct val="0"/>
              </a:spcAft>
              <a:defRPr/>
            </a:pPr>
            <a:r>
              <a:rPr lang="es-MX" sz="2800" b="1" kern="0" dirty="0">
                <a:solidFill>
                  <a:srgbClr val="000000"/>
                </a:solidFill>
              </a:rPr>
              <a:t>INDICADORES</a:t>
            </a:r>
          </a:p>
        </p:txBody>
      </p:sp>
      <p:cxnSp>
        <p:nvCxnSpPr>
          <p:cNvPr id="10" name="Conector recto 9"/>
          <p:cNvCxnSpPr/>
          <p:nvPr/>
        </p:nvCxnSpPr>
        <p:spPr>
          <a:xfrm>
            <a:off x="5561019" y="1668321"/>
            <a:ext cx="742120" cy="0"/>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11" name="Conector recto 10"/>
          <p:cNvCxnSpPr>
            <a:endCxn id="7" idx="1"/>
          </p:cNvCxnSpPr>
          <p:nvPr/>
        </p:nvCxnSpPr>
        <p:spPr>
          <a:xfrm>
            <a:off x="5552026" y="2834486"/>
            <a:ext cx="807221" cy="3784"/>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12" name="Conector recto 11"/>
          <p:cNvCxnSpPr/>
          <p:nvPr/>
        </p:nvCxnSpPr>
        <p:spPr>
          <a:xfrm>
            <a:off x="5566086" y="4170823"/>
            <a:ext cx="830908" cy="4162"/>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pic>
        <p:nvPicPr>
          <p:cNvPr id="13" name="Imagen 12"/>
          <p:cNvPicPr>
            <a:picLocks noChangeAspect="1"/>
          </p:cNvPicPr>
          <p:nvPr/>
        </p:nvPicPr>
        <p:blipFill>
          <a:blip r:embed="rId3"/>
          <a:stretch>
            <a:fillRect/>
          </a:stretch>
        </p:blipFill>
        <p:spPr>
          <a:xfrm>
            <a:off x="5566086" y="5410127"/>
            <a:ext cx="830908" cy="98397"/>
          </a:xfrm>
          <a:prstGeom prst="rect">
            <a:avLst/>
          </a:prstGeom>
        </p:spPr>
      </p:pic>
      <p:cxnSp>
        <p:nvCxnSpPr>
          <p:cNvPr id="14" name="Conector recto 13"/>
          <p:cNvCxnSpPr/>
          <p:nvPr/>
        </p:nvCxnSpPr>
        <p:spPr>
          <a:xfrm>
            <a:off x="5554393" y="1742909"/>
            <a:ext cx="6627" cy="3712938"/>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pic>
        <p:nvPicPr>
          <p:cNvPr id="15" name="Imagen 14"/>
          <p:cNvPicPr>
            <a:picLocks noChangeAspect="1"/>
          </p:cNvPicPr>
          <p:nvPr/>
        </p:nvPicPr>
        <p:blipFill>
          <a:blip r:embed="rId4"/>
          <a:stretch>
            <a:fillRect/>
          </a:stretch>
        </p:blipFill>
        <p:spPr>
          <a:xfrm flipV="1">
            <a:off x="5035253" y="3403613"/>
            <a:ext cx="525766" cy="45719"/>
          </a:xfrm>
          <a:prstGeom prst="rect">
            <a:avLst/>
          </a:prstGeom>
        </p:spPr>
      </p:pic>
      <p:sp>
        <p:nvSpPr>
          <p:cNvPr id="16" name="6 CuadroTexto"/>
          <p:cNvSpPr txBox="1"/>
          <p:nvPr/>
        </p:nvSpPr>
        <p:spPr>
          <a:xfrm>
            <a:off x="3132314" y="3088534"/>
            <a:ext cx="1878227" cy="707886"/>
          </a:xfrm>
          <a:prstGeom prst="rect">
            <a:avLst/>
          </a:prstGeom>
          <a:solidFill>
            <a:srgbClr val="FFC000"/>
          </a:solidFill>
          <a:ln w="28575">
            <a:solidFill>
              <a:srgbClr val="637052">
                <a:lumMod val="40000"/>
                <a:lumOff val="60000"/>
              </a:srgbClr>
            </a:solidFill>
          </a:ln>
          <a:effectLst>
            <a:reflection blurRad="6350" stA="50000" endA="300" endPos="55000" dir="5400000" sy="-100000" algn="bl" rotWithShape="0"/>
          </a:effectLst>
        </p:spPr>
        <p:txBody>
          <a:bodyPr wrap="square" rtlCol="0">
            <a:spAutoFit/>
          </a:bodyPr>
          <a:lstStyle/>
          <a:p>
            <a:pPr defTabSz="914400" fontAlgn="base">
              <a:spcBef>
                <a:spcPct val="0"/>
              </a:spcBef>
              <a:spcAft>
                <a:spcPct val="0"/>
              </a:spcAft>
              <a:defRPr/>
            </a:pPr>
            <a:r>
              <a:rPr lang="es-MX" sz="4000" b="1" kern="0" dirty="0">
                <a:solidFill>
                  <a:srgbClr val="000000"/>
                </a:solidFill>
                <a:cs typeface="Arial" charset="0"/>
              </a:rPr>
              <a:t>AREA  V</a:t>
            </a:r>
          </a:p>
        </p:txBody>
      </p:sp>
      <p:sp>
        <p:nvSpPr>
          <p:cNvPr id="17" name="Flecha derecha 16"/>
          <p:cNvSpPr/>
          <p:nvPr/>
        </p:nvSpPr>
        <p:spPr>
          <a:xfrm flipH="1">
            <a:off x="9407610" y="2593075"/>
            <a:ext cx="1055674" cy="584543"/>
          </a:xfrm>
          <a:prstGeom prst="rightArrow">
            <a:avLst/>
          </a:prstGeom>
          <a:solidFill>
            <a:srgbClr val="92D050"/>
          </a:solidFill>
          <a:ln w="15875" cap="flat" cmpd="sng" algn="ctr">
            <a:solidFill>
              <a:srgbClr val="865640">
                <a:shade val="50000"/>
              </a:srgbClr>
            </a:solidFill>
            <a:prstDash val="solid"/>
          </a:ln>
          <a:effectLst/>
        </p:spPr>
        <p:txBody>
          <a:bodyPr rtlCol="0" anchor="ctr"/>
          <a:lstStyle/>
          <a:p>
            <a:pPr algn="ctr" defTabSz="914400" fontAlgn="base">
              <a:spcBef>
                <a:spcPct val="0"/>
              </a:spcBef>
              <a:spcAft>
                <a:spcPct val="0"/>
              </a:spcAft>
              <a:defRPr/>
            </a:pPr>
            <a:endParaRPr lang="es-MX" kern="0" dirty="0">
              <a:solidFill>
                <a:prstClr val="white"/>
              </a:solidFill>
            </a:endParaRPr>
          </a:p>
        </p:txBody>
      </p:sp>
    </p:spTree>
    <p:extLst>
      <p:ext uri="{BB962C8B-B14F-4D97-AF65-F5344CB8AC3E}">
        <p14:creationId xmlns:p14="http://schemas.microsoft.com/office/powerpoint/2010/main" val="1398598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81465"/>
            <a:ext cx="12191999" cy="7124131"/>
          </a:xfrm>
          <a:prstGeom prst="rect">
            <a:avLst/>
          </a:prstGeom>
        </p:spPr>
      </p:pic>
      <p:sp>
        <p:nvSpPr>
          <p:cNvPr id="5" name="TextBox 4"/>
          <p:cNvSpPr txBox="1"/>
          <p:nvPr/>
        </p:nvSpPr>
        <p:spPr>
          <a:xfrm>
            <a:off x="1531793" y="6673334"/>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Título 1"/>
          <p:cNvSpPr txBox="1">
            <a:spLocks/>
          </p:cNvSpPr>
          <p:nvPr/>
        </p:nvSpPr>
        <p:spPr>
          <a:xfrm>
            <a:off x="1066800" y="165629"/>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sz="4000" dirty="0">
                <a:solidFill>
                  <a:srgbClr val="FF0000"/>
                </a:solidFill>
                <a:latin typeface="Calibri"/>
              </a:rPr>
              <a:t>IDEAS QUE DEBE  REFORZAR EL ÁREA  V</a:t>
            </a:r>
          </a:p>
        </p:txBody>
      </p:sp>
      <p:graphicFrame>
        <p:nvGraphicFramePr>
          <p:cNvPr id="8" name="Marcador de contenido 3"/>
          <p:cNvGraphicFramePr>
            <a:graphicFrameLocks/>
          </p:cNvGraphicFramePr>
          <p:nvPr>
            <p:extLst>
              <p:ext uri="{D42A27DB-BD31-4B8C-83A1-F6EECF244321}">
                <p14:modId xmlns:p14="http://schemas.microsoft.com/office/powerpoint/2010/main" val="1469330032"/>
              </p:ext>
            </p:extLst>
          </p:nvPr>
        </p:nvGraphicFramePr>
        <p:xfrm>
          <a:off x="109183" y="1103148"/>
          <a:ext cx="12082814" cy="5223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767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Marcador de contenido 2"/>
          <p:cNvSpPr txBox="1">
            <a:spLocks/>
          </p:cNvSpPr>
          <p:nvPr/>
        </p:nvSpPr>
        <p:spPr>
          <a:xfrm>
            <a:off x="1734066" y="382138"/>
            <a:ext cx="8797457" cy="5894721"/>
          </a:xfrm>
          <a:prstGeom prst="rect">
            <a:avLst/>
          </a:prstGeom>
        </p:spPr>
        <p:txBody>
          <a:bodyPr vert="horz" lIns="0" tIns="45720" rIns="0" bIns="45720" rtlCol="0">
            <a:normAutofit fontScale="25000" lnSpcReduction="20000"/>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just">
              <a:buClr>
                <a:srgbClr val="E48312"/>
              </a:buClr>
              <a:defRPr/>
            </a:pPr>
            <a:r>
              <a:rPr lang="es-ES_tradnl" sz="9600" dirty="0">
                <a:solidFill>
                  <a:srgbClr val="FF0000"/>
                </a:solidFill>
                <a:latin typeface="Calibri"/>
              </a:rPr>
              <a:t>F1</a:t>
            </a:r>
            <a:r>
              <a:rPr lang="es-ES_tradnl" sz="9600" dirty="0">
                <a:solidFill>
                  <a:srgbClr val="990033"/>
                </a:solidFill>
                <a:latin typeface="Calibri"/>
              </a:rPr>
              <a:t>.- </a:t>
            </a:r>
            <a:r>
              <a:rPr lang="es-ES_tradnl" sz="9600" dirty="0">
                <a:solidFill>
                  <a:srgbClr val="000000"/>
                </a:solidFill>
                <a:latin typeface="Calibri"/>
              </a:rPr>
              <a:t>En coordinación con el Asistente Eclesial Diocesano, velar que el ECD tenga motivaciones  y elementos de crecimiento espiritual.</a:t>
            </a:r>
          </a:p>
          <a:p>
            <a:pPr algn="just">
              <a:buClr>
                <a:srgbClr val="E48312"/>
              </a:buClr>
              <a:defRPr/>
            </a:pPr>
            <a:endParaRPr lang="es-MX" sz="9600" dirty="0">
              <a:solidFill>
                <a:srgbClr val="000000"/>
              </a:solidFill>
              <a:latin typeface="Calibri"/>
            </a:endParaRPr>
          </a:p>
          <a:p>
            <a:pPr algn="just">
              <a:buClr>
                <a:srgbClr val="E48312"/>
              </a:buClr>
              <a:defRPr/>
            </a:pPr>
            <a:r>
              <a:rPr lang="es-ES_tradnl" sz="9600" dirty="0">
                <a:solidFill>
                  <a:srgbClr val="FF0000"/>
                </a:solidFill>
                <a:latin typeface="Calibri"/>
              </a:rPr>
              <a:t>F2.</a:t>
            </a:r>
            <a:r>
              <a:rPr lang="es-ES_tradnl" sz="9600" dirty="0">
                <a:solidFill>
                  <a:srgbClr val="990033"/>
                </a:solidFill>
                <a:latin typeface="Calibri"/>
              </a:rPr>
              <a:t>- </a:t>
            </a:r>
            <a:r>
              <a:rPr lang="es-ES_tradnl" sz="9600" dirty="0">
                <a:solidFill>
                  <a:srgbClr val="000000"/>
                </a:solidFill>
                <a:latin typeface="Calibri"/>
              </a:rPr>
              <a:t>Capacitar a las Áreas V de Sector, y darles seguimiento en sus funciones.</a:t>
            </a:r>
          </a:p>
          <a:p>
            <a:pPr algn="just">
              <a:buClr>
                <a:srgbClr val="E48312"/>
              </a:buClr>
              <a:defRPr/>
            </a:pPr>
            <a:endParaRPr lang="es-MX" sz="9600" dirty="0">
              <a:solidFill>
                <a:srgbClr val="000000"/>
              </a:solidFill>
              <a:latin typeface="Calibri"/>
            </a:endParaRPr>
          </a:p>
          <a:p>
            <a:pPr algn="just">
              <a:buClr>
                <a:srgbClr val="E48312"/>
              </a:buClr>
              <a:defRPr/>
            </a:pPr>
            <a:r>
              <a:rPr lang="es-ES_tradnl" sz="9600" dirty="0">
                <a:solidFill>
                  <a:srgbClr val="FF0000"/>
                </a:solidFill>
                <a:latin typeface="Calibri"/>
              </a:rPr>
              <a:t>F3</a:t>
            </a:r>
            <a:r>
              <a:rPr lang="es-ES_tradnl" sz="9600" dirty="0">
                <a:solidFill>
                  <a:srgbClr val="990033"/>
                </a:solidFill>
                <a:latin typeface="Calibri"/>
              </a:rPr>
              <a:t>.-</a:t>
            </a:r>
            <a:r>
              <a:rPr lang="es-ES_tradnl" sz="9600" dirty="0">
                <a:solidFill>
                  <a:srgbClr val="000000"/>
                </a:solidFill>
                <a:latin typeface="Calibri"/>
              </a:rPr>
              <a:t>Asegurar el buen desempeño del Asistente Diocesano en su labor.</a:t>
            </a:r>
          </a:p>
          <a:p>
            <a:pPr algn="just">
              <a:buClr>
                <a:srgbClr val="E48312"/>
              </a:buClr>
              <a:defRPr/>
            </a:pPr>
            <a:endParaRPr lang="es-ES_tradnl" sz="9600" dirty="0">
              <a:solidFill>
                <a:srgbClr val="000000"/>
              </a:solidFill>
              <a:latin typeface="Calibri"/>
            </a:endParaRPr>
          </a:p>
          <a:p>
            <a:pPr algn="just">
              <a:buClr>
                <a:srgbClr val="E48312"/>
              </a:buClr>
              <a:defRPr/>
            </a:pPr>
            <a:r>
              <a:rPr lang="es-ES_tradnl" sz="9600" dirty="0">
                <a:solidFill>
                  <a:srgbClr val="FF0000"/>
                </a:solidFill>
                <a:latin typeface="Calibri"/>
              </a:rPr>
              <a:t>F4</a:t>
            </a:r>
            <a:r>
              <a:rPr lang="es-ES_tradnl" sz="9600" dirty="0">
                <a:solidFill>
                  <a:srgbClr val="990033"/>
                </a:solidFill>
                <a:latin typeface="Calibri"/>
              </a:rPr>
              <a:t>.- </a:t>
            </a:r>
            <a:r>
              <a:rPr lang="es-ES_tradnl" sz="9600" dirty="0">
                <a:solidFill>
                  <a:srgbClr val="000000"/>
                </a:solidFill>
                <a:latin typeface="Calibri"/>
              </a:rPr>
              <a:t>Verificar que el ECD, los Sectores y las Zonas cuenten con A.E.</a:t>
            </a:r>
          </a:p>
          <a:p>
            <a:pPr algn="just">
              <a:buClr>
                <a:srgbClr val="E48312"/>
              </a:buClr>
              <a:defRPr/>
            </a:pPr>
            <a:endParaRPr lang="es-ES_tradnl" sz="9600" dirty="0">
              <a:solidFill>
                <a:srgbClr val="000000"/>
              </a:solidFill>
              <a:latin typeface="Calibri"/>
            </a:endParaRPr>
          </a:p>
          <a:p>
            <a:pPr algn="just">
              <a:buClr>
                <a:srgbClr val="E48312"/>
              </a:buClr>
              <a:defRPr/>
            </a:pPr>
            <a:r>
              <a:rPr lang="es-ES_tradnl" sz="9600" dirty="0">
                <a:solidFill>
                  <a:srgbClr val="FF0000"/>
                </a:solidFill>
                <a:latin typeface="Calibri"/>
              </a:rPr>
              <a:t>F5</a:t>
            </a:r>
            <a:r>
              <a:rPr lang="es-ES_tradnl" sz="9600" dirty="0">
                <a:solidFill>
                  <a:srgbClr val="990033"/>
                </a:solidFill>
                <a:latin typeface="Calibri"/>
              </a:rPr>
              <a:t>.-</a:t>
            </a:r>
            <a:r>
              <a:rPr lang="es-ES_tradnl" sz="9600" dirty="0">
                <a:solidFill>
                  <a:srgbClr val="000000"/>
                </a:solidFill>
                <a:latin typeface="Calibri"/>
              </a:rPr>
              <a:t>Formar el Colegio de Asistentes Eclesiales de la diócesis. </a:t>
            </a:r>
          </a:p>
          <a:p>
            <a:pPr algn="just">
              <a:buClr>
                <a:srgbClr val="E48312"/>
              </a:buClr>
              <a:defRPr/>
            </a:pPr>
            <a:endParaRPr lang="es-ES_tradnl" sz="9600" dirty="0">
              <a:solidFill>
                <a:srgbClr val="000000"/>
              </a:solidFill>
              <a:latin typeface="Calibri"/>
            </a:endParaRPr>
          </a:p>
          <a:p>
            <a:pPr algn="just">
              <a:buClr>
                <a:srgbClr val="E48312"/>
              </a:buClr>
              <a:defRPr/>
            </a:pPr>
            <a:r>
              <a:rPr lang="es-ES_tradnl" sz="9600" dirty="0">
                <a:solidFill>
                  <a:srgbClr val="FF0000"/>
                </a:solidFill>
                <a:latin typeface="Calibri"/>
              </a:rPr>
              <a:t>F6.</a:t>
            </a:r>
            <a:r>
              <a:rPr lang="es-ES_tradnl" sz="9600" dirty="0">
                <a:solidFill>
                  <a:srgbClr val="990033"/>
                </a:solidFill>
                <a:latin typeface="Calibri"/>
              </a:rPr>
              <a:t>- </a:t>
            </a:r>
            <a:r>
              <a:rPr lang="es-ES_tradnl" sz="9600" dirty="0">
                <a:solidFill>
                  <a:srgbClr val="000000"/>
                </a:solidFill>
                <a:latin typeface="Calibri"/>
              </a:rPr>
              <a:t>En conjunto con el AED, elaborar un programa de reuniones del colegio de Asistentes Eclesiales de acuerdo a las necesidades de la diócesis.</a:t>
            </a:r>
          </a:p>
          <a:p>
            <a:pPr algn="just">
              <a:buClr>
                <a:srgbClr val="E48312"/>
              </a:buClr>
              <a:defRPr/>
            </a:pPr>
            <a:endParaRPr lang="es-ES_tradnl" sz="3400" dirty="0">
              <a:solidFill>
                <a:srgbClr val="990033"/>
              </a:solidFill>
              <a:latin typeface="Calibri"/>
            </a:endParaRPr>
          </a:p>
          <a:p>
            <a:pPr algn="just">
              <a:buClr>
                <a:srgbClr val="E48312"/>
              </a:buClr>
              <a:defRPr/>
            </a:pPr>
            <a:endParaRPr lang="es-ES_tradnl" sz="3200" dirty="0">
              <a:solidFill>
                <a:srgbClr val="990033"/>
              </a:solidFill>
              <a:latin typeface="Calibri"/>
            </a:endParaRPr>
          </a:p>
          <a:p>
            <a:pPr algn="just">
              <a:buClr>
                <a:srgbClr val="E48312"/>
              </a:buClr>
              <a:defRPr/>
            </a:pPr>
            <a:endParaRPr lang="es-ES_tradnl" sz="3200" dirty="0">
              <a:solidFill>
                <a:srgbClr val="990033"/>
              </a:solidFill>
              <a:latin typeface="Calibri"/>
            </a:endParaRPr>
          </a:p>
          <a:p>
            <a:pPr algn="just">
              <a:buClr>
                <a:srgbClr val="E48312"/>
              </a:buClr>
              <a:defRPr/>
            </a:pPr>
            <a:endParaRPr lang="es-ES_tradnl" sz="3200" dirty="0">
              <a:solidFill>
                <a:srgbClr val="990033"/>
              </a:solidFill>
              <a:latin typeface="Calibri"/>
            </a:endParaRPr>
          </a:p>
          <a:p>
            <a:pPr algn="just">
              <a:buClr>
                <a:srgbClr val="E48312"/>
              </a:buClr>
              <a:defRPr/>
            </a:pPr>
            <a:endParaRPr lang="es-ES_tradnl" sz="3200" dirty="0">
              <a:solidFill>
                <a:srgbClr val="990033"/>
              </a:solidFill>
              <a:latin typeface="Calibri"/>
            </a:endParaRPr>
          </a:p>
          <a:p>
            <a:pPr algn="just">
              <a:buClr>
                <a:srgbClr val="E48312"/>
              </a:buClr>
              <a:defRPr/>
            </a:pPr>
            <a:endParaRPr lang="es-ES_tradnl" sz="3200" dirty="0">
              <a:solidFill>
                <a:srgbClr val="990033"/>
              </a:solidFill>
              <a:latin typeface="Calibri"/>
            </a:endParaRPr>
          </a:p>
          <a:p>
            <a:pPr algn="just">
              <a:buClr>
                <a:srgbClr val="E48312"/>
              </a:buClr>
              <a:defRPr/>
            </a:pPr>
            <a:endParaRPr lang="es-MX" sz="3200" dirty="0">
              <a:solidFill>
                <a:srgbClr val="990033"/>
              </a:solidFill>
              <a:latin typeface="Calibri"/>
            </a:endParaRPr>
          </a:p>
          <a:p>
            <a:pPr>
              <a:buClr>
                <a:srgbClr val="E48312"/>
              </a:buClr>
              <a:defRPr/>
            </a:pPr>
            <a:r>
              <a:rPr lang="es-MX" sz="2800" dirty="0">
                <a:solidFill>
                  <a:srgbClr val="990033"/>
                </a:solidFill>
                <a:latin typeface="Calibri"/>
              </a:rPr>
              <a:t>*</a:t>
            </a:r>
          </a:p>
        </p:txBody>
      </p:sp>
    </p:spTree>
    <p:extLst>
      <p:ext uri="{BB962C8B-B14F-4D97-AF65-F5344CB8AC3E}">
        <p14:creationId xmlns:p14="http://schemas.microsoft.com/office/powerpoint/2010/main" val="401575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circle(in)">
                                      <p:cBhvr>
                                        <p:cTn id="14" dur="2000"/>
                                        <p:tgtEl>
                                          <p:spTgt spid="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p:cTn id="19"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circle(in)">
                                      <p:cBhvr>
                                        <p:cTn id="27" dur="20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wipe(down)">
                                      <p:cBhvr>
                                        <p:cTn id="32" dur="580">
                                          <p:stCondLst>
                                            <p:cond delay="0"/>
                                          </p:stCondLst>
                                        </p:cTn>
                                        <p:tgtEl>
                                          <p:spTgt spid="6">
                                            <p:txEl>
                                              <p:pRg st="8" end="8"/>
                                            </p:txEl>
                                          </p:spTgt>
                                        </p:tgtEl>
                                      </p:cBhvr>
                                    </p:animEffect>
                                    <p:anim calcmode="lin" valueType="num">
                                      <p:cBhvr>
                                        <p:cTn id="33" dur="1822" tmFilter="0,0; 0.14,0.36; 0.43,0.73; 0.71,0.91; 1.0,1.0">
                                          <p:stCondLst>
                                            <p:cond delay="0"/>
                                          </p:stCondLst>
                                        </p:cTn>
                                        <p:tgtEl>
                                          <p:spTgt spid="6">
                                            <p:txEl>
                                              <p:pRg st="8" end="8"/>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xEl>
                                              <p:pRg st="8" end="8"/>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xEl>
                                              <p:pRg st="8" end="8"/>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xEl>
                                              <p:pRg st="8" end="8"/>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xEl>
                                              <p:pRg st="8" end="8"/>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xEl>
                                              <p:pRg st="8" end="8"/>
                                            </p:txEl>
                                          </p:spTgt>
                                        </p:tgtEl>
                                      </p:cBhvr>
                                      <p:to x="100000" y="60000"/>
                                    </p:animScale>
                                    <p:animScale>
                                      <p:cBhvr>
                                        <p:cTn id="39" dur="166" decel="50000">
                                          <p:stCondLst>
                                            <p:cond delay="676"/>
                                          </p:stCondLst>
                                        </p:cTn>
                                        <p:tgtEl>
                                          <p:spTgt spid="6">
                                            <p:txEl>
                                              <p:pRg st="8" end="8"/>
                                            </p:txEl>
                                          </p:spTgt>
                                        </p:tgtEl>
                                      </p:cBhvr>
                                      <p:to x="100000" y="100000"/>
                                    </p:animScale>
                                    <p:animScale>
                                      <p:cBhvr>
                                        <p:cTn id="40" dur="26">
                                          <p:stCondLst>
                                            <p:cond delay="1312"/>
                                          </p:stCondLst>
                                        </p:cTn>
                                        <p:tgtEl>
                                          <p:spTgt spid="6">
                                            <p:txEl>
                                              <p:pRg st="8" end="8"/>
                                            </p:txEl>
                                          </p:spTgt>
                                        </p:tgtEl>
                                      </p:cBhvr>
                                      <p:to x="100000" y="80000"/>
                                    </p:animScale>
                                    <p:animScale>
                                      <p:cBhvr>
                                        <p:cTn id="41" dur="166" decel="50000">
                                          <p:stCondLst>
                                            <p:cond delay="1338"/>
                                          </p:stCondLst>
                                        </p:cTn>
                                        <p:tgtEl>
                                          <p:spTgt spid="6">
                                            <p:txEl>
                                              <p:pRg st="8" end="8"/>
                                            </p:txEl>
                                          </p:spTgt>
                                        </p:tgtEl>
                                      </p:cBhvr>
                                      <p:to x="100000" y="100000"/>
                                    </p:animScale>
                                    <p:animScale>
                                      <p:cBhvr>
                                        <p:cTn id="42" dur="26">
                                          <p:stCondLst>
                                            <p:cond delay="1642"/>
                                          </p:stCondLst>
                                        </p:cTn>
                                        <p:tgtEl>
                                          <p:spTgt spid="6">
                                            <p:txEl>
                                              <p:pRg st="8" end="8"/>
                                            </p:txEl>
                                          </p:spTgt>
                                        </p:tgtEl>
                                      </p:cBhvr>
                                      <p:to x="100000" y="90000"/>
                                    </p:animScale>
                                    <p:animScale>
                                      <p:cBhvr>
                                        <p:cTn id="43" dur="166" decel="50000">
                                          <p:stCondLst>
                                            <p:cond delay="1668"/>
                                          </p:stCondLst>
                                        </p:cTn>
                                        <p:tgtEl>
                                          <p:spTgt spid="6">
                                            <p:txEl>
                                              <p:pRg st="8" end="8"/>
                                            </p:txEl>
                                          </p:spTgt>
                                        </p:tgtEl>
                                      </p:cBhvr>
                                      <p:to x="100000" y="100000"/>
                                    </p:animScale>
                                    <p:animScale>
                                      <p:cBhvr>
                                        <p:cTn id="44" dur="26">
                                          <p:stCondLst>
                                            <p:cond delay="1808"/>
                                          </p:stCondLst>
                                        </p:cTn>
                                        <p:tgtEl>
                                          <p:spTgt spid="6">
                                            <p:txEl>
                                              <p:pRg st="8" end="8"/>
                                            </p:txEl>
                                          </p:spTgt>
                                        </p:tgtEl>
                                      </p:cBhvr>
                                      <p:to x="100000" y="95000"/>
                                    </p:animScale>
                                    <p:animScale>
                                      <p:cBhvr>
                                        <p:cTn id="45" dur="166" decel="50000">
                                          <p:stCondLst>
                                            <p:cond delay="1834"/>
                                          </p:stCondLst>
                                        </p:cTn>
                                        <p:tgtEl>
                                          <p:spTgt spid="6">
                                            <p:txEl>
                                              <p:pRg st="8" end="8"/>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nodeType="clickEffect">
                                  <p:stCondLst>
                                    <p:cond delay="0"/>
                                  </p:stCondLst>
                                  <p:childTnLst>
                                    <p:set>
                                      <p:cBhvr>
                                        <p:cTn id="49" dur="1" fill="hold">
                                          <p:stCondLst>
                                            <p:cond delay="0"/>
                                          </p:stCondLst>
                                        </p:cTn>
                                        <p:tgtEl>
                                          <p:spTgt spid="6">
                                            <p:txEl>
                                              <p:pRg st="10" end="10"/>
                                            </p:txEl>
                                          </p:spTgt>
                                        </p:tgtEl>
                                        <p:attrNameLst>
                                          <p:attrName>style.visibility</p:attrName>
                                        </p:attrNameLst>
                                      </p:cBhvr>
                                      <p:to>
                                        <p:strVal val="visible"/>
                                      </p:to>
                                    </p:set>
                                    <p:animEffect transition="in" filter="fade">
                                      <p:cBhvr>
                                        <p:cTn id="50" dur="2000"/>
                                        <p:tgtEl>
                                          <p:spTgt spid="6">
                                            <p:txEl>
                                              <p:pRg st="10" end="10"/>
                                            </p:txEl>
                                          </p:spTgt>
                                        </p:tgtEl>
                                      </p:cBhvr>
                                    </p:animEffect>
                                    <p:anim calcmode="lin" valueType="num">
                                      <p:cBhvr>
                                        <p:cTn id="51" dur="2000" fill="hold"/>
                                        <p:tgtEl>
                                          <p:spTgt spid="6">
                                            <p:txEl>
                                              <p:pRg st="10" end="10"/>
                                            </p:txEl>
                                          </p:spTgt>
                                        </p:tgtEl>
                                        <p:attrNameLst>
                                          <p:attrName>ppt_w</p:attrName>
                                        </p:attrNameLst>
                                      </p:cBhvr>
                                      <p:tavLst>
                                        <p:tav tm="0" fmla="#ppt_w*sin(2.5*pi*$)">
                                          <p:val>
                                            <p:fltVal val="0"/>
                                          </p:val>
                                        </p:tav>
                                        <p:tav tm="100000">
                                          <p:val>
                                            <p:fltVal val="1"/>
                                          </p:val>
                                        </p:tav>
                                      </p:tavLst>
                                    </p:anim>
                                    <p:anim calcmode="lin" valueType="num">
                                      <p:cBhvr>
                                        <p:cTn id="52" dur="2000" fill="hold"/>
                                        <p:tgtEl>
                                          <p:spTgt spid="6">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3188"/>
          </a:xfrm>
          <a:prstGeom prst="rect">
            <a:avLst/>
          </a:prstGeom>
        </p:spPr>
      </p:pic>
      <p:sp>
        <p:nvSpPr>
          <p:cNvPr id="5" name="TextBox 4"/>
          <p:cNvSpPr txBox="1"/>
          <p:nvPr/>
        </p:nvSpPr>
        <p:spPr>
          <a:xfrm>
            <a:off x="1524001" y="6650087"/>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Marcador de contenido 2"/>
          <p:cNvSpPr txBox="1">
            <a:spLocks/>
          </p:cNvSpPr>
          <p:nvPr/>
        </p:nvSpPr>
        <p:spPr>
          <a:xfrm>
            <a:off x="1610497" y="313900"/>
            <a:ext cx="9041914" cy="6082407"/>
          </a:xfrm>
          <a:prstGeom prst="rect">
            <a:avLst/>
          </a:prstGeom>
        </p:spPr>
        <p:txBody>
          <a:bodyPr vert="horz" lIns="0" tIns="45720" rIns="0" bIns="45720" rtlCol="0">
            <a:normAutofit fontScale="92500" lnSpcReduction="10000"/>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just">
              <a:buClr>
                <a:srgbClr val="E48312"/>
              </a:buClr>
              <a:defRPr/>
            </a:pPr>
            <a:r>
              <a:rPr lang="es-ES_tradnl" sz="2400" dirty="0">
                <a:solidFill>
                  <a:srgbClr val="FF0000"/>
                </a:solidFill>
                <a:latin typeface="Calibri"/>
              </a:rPr>
              <a:t>F7</a:t>
            </a:r>
            <a:r>
              <a:rPr lang="es-ES_tradnl" sz="2400" dirty="0">
                <a:solidFill>
                  <a:srgbClr val="990033"/>
                </a:solidFill>
                <a:latin typeface="Calibri"/>
              </a:rPr>
              <a:t>. </a:t>
            </a:r>
            <a:r>
              <a:rPr lang="es-ES_tradnl" sz="2400" dirty="0">
                <a:solidFill>
                  <a:srgbClr val="000000"/>
                </a:solidFill>
                <a:latin typeface="Calibri"/>
              </a:rPr>
              <a:t>Integrar los Equipos de Encuentros  supervisando su funcionamiento.</a:t>
            </a:r>
          </a:p>
          <a:p>
            <a:pPr algn="just">
              <a:buClr>
                <a:srgbClr val="E48312"/>
              </a:buClr>
              <a:defRPr/>
            </a:pPr>
            <a:endParaRPr lang="es-MX" sz="2400" dirty="0">
              <a:solidFill>
                <a:srgbClr val="000000"/>
              </a:solidFill>
              <a:latin typeface="Calibri"/>
            </a:endParaRPr>
          </a:p>
          <a:p>
            <a:pPr algn="just">
              <a:buClr>
                <a:srgbClr val="E48312"/>
              </a:buClr>
              <a:defRPr/>
            </a:pPr>
            <a:r>
              <a:rPr lang="es-ES_tradnl" sz="2400" dirty="0">
                <a:solidFill>
                  <a:srgbClr val="FF0000"/>
                </a:solidFill>
                <a:latin typeface="Calibri"/>
              </a:rPr>
              <a:t>F8.</a:t>
            </a:r>
            <a:r>
              <a:rPr lang="es-ES_tradnl" sz="2400" dirty="0">
                <a:solidFill>
                  <a:srgbClr val="990033"/>
                </a:solidFill>
                <a:latin typeface="Calibri"/>
              </a:rPr>
              <a:t>-</a:t>
            </a:r>
            <a:r>
              <a:rPr lang="es-ES_tradnl" sz="2400" dirty="0">
                <a:solidFill>
                  <a:srgbClr val="000000"/>
                </a:solidFill>
                <a:latin typeface="Calibri"/>
              </a:rPr>
              <a:t>Promover la preparación integral de los Equipos de momentos fuertes. </a:t>
            </a:r>
          </a:p>
          <a:p>
            <a:pPr algn="just">
              <a:buClr>
                <a:srgbClr val="E48312"/>
              </a:buClr>
              <a:defRPr/>
            </a:pPr>
            <a:endParaRPr lang="es-ES_tradnl" sz="2400" dirty="0">
              <a:solidFill>
                <a:srgbClr val="000000"/>
              </a:solidFill>
              <a:latin typeface="Calibri"/>
            </a:endParaRPr>
          </a:p>
          <a:p>
            <a:pPr algn="just">
              <a:buClr>
                <a:srgbClr val="E48312"/>
              </a:buClr>
              <a:defRPr/>
            </a:pPr>
            <a:r>
              <a:rPr lang="es-ES_tradnl" sz="2400" dirty="0">
                <a:solidFill>
                  <a:srgbClr val="FF0000"/>
                </a:solidFill>
                <a:latin typeface="Calibri"/>
              </a:rPr>
              <a:t>F9</a:t>
            </a:r>
            <a:r>
              <a:rPr lang="es-ES_tradnl" sz="2400" dirty="0">
                <a:solidFill>
                  <a:srgbClr val="990033"/>
                </a:solidFill>
                <a:latin typeface="Calibri"/>
              </a:rPr>
              <a:t>.-</a:t>
            </a:r>
            <a:r>
              <a:rPr lang="es-ES_tradnl" sz="2400" dirty="0">
                <a:solidFill>
                  <a:srgbClr val="000000"/>
                </a:solidFill>
                <a:latin typeface="Calibri"/>
              </a:rPr>
              <a:t>Establecer un programa de impartición de momentos fuertes en la diócesis</a:t>
            </a:r>
          </a:p>
          <a:p>
            <a:pPr algn="just">
              <a:buClr>
                <a:srgbClr val="E48312"/>
              </a:buClr>
              <a:defRPr/>
            </a:pPr>
            <a:endParaRPr lang="es-ES_tradnl" sz="2400" dirty="0">
              <a:solidFill>
                <a:srgbClr val="000000"/>
              </a:solidFill>
              <a:latin typeface="Calibri"/>
            </a:endParaRPr>
          </a:p>
          <a:p>
            <a:pPr algn="just">
              <a:buClr>
                <a:srgbClr val="E48312"/>
              </a:buClr>
              <a:defRPr/>
            </a:pPr>
            <a:r>
              <a:rPr lang="es-ES_tradnl" sz="2400" dirty="0">
                <a:solidFill>
                  <a:srgbClr val="FF0000"/>
                </a:solidFill>
                <a:latin typeface="Calibri"/>
              </a:rPr>
              <a:t>F10</a:t>
            </a:r>
            <a:r>
              <a:rPr lang="es-ES_tradnl" sz="2400" dirty="0">
                <a:solidFill>
                  <a:srgbClr val="990033"/>
                </a:solidFill>
                <a:latin typeface="Calibri"/>
              </a:rPr>
              <a:t>.-</a:t>
            </a:r>
            <a:r>
              <a:rPr lang="es-ES_tradnl" sz="2400" dirty="0">
                <a:solidFill>
                  <a:srgbClr val="000000"/>
                </a:solidFill>
                <a:latin typeface="Calibri"/>
              </a:rPr>
              <a:t>Participar en la organización y desarrollo de las Reuniones Diocesanas,  de Región y de Bloque que se celebren en la diócesis. Además de asistir a las que fuesen convocados por el ECN.</a:t>
            </a:r>
          </a:p>
          <a:p>
            <a:pPr algn="just">
              <a:buClr>
                <a:srgbClr val="E48312"/>
              </a:buClr>
              <a:defRPr/>
            </a:pPr>
            <a:endParaRPr lang="es-ES_tradnl" sz="2400" dirty="0">
              <a:solidFill>
                <a:srgbClr val="000000"/>
              </a:solidFill>
              <a:latin typeface="Calibri"/>
            </a:endParaRPr>
          </a:p>
          <a:p>
            <a:pPr algn="just">
              <a:buClr>
                <a:srgbClr val="E48312"/>
              </a:buClr>
              <a:defRPr/>
            </a:pPr>
            <a:r>
              <a:rPr lang="es-MX" sz="2400" dirty="0">
                <a:solidFill>
                  <a:srgbClr val="FF0000"/>
                </a:solidFill>
                <a:latin typeface="Calibri"/>
              </a:rPr>
              <a:t>F11.</a:t>
            </a:r>
            <a:r>
              <a:rPr lang="es-MX" sz="2400" dirty="0">
                <a:solidFill>
                  <a:srgbClr val="990033"/>
                </a:solidFill>
                <a:latin typeface="Calibri"/>
              </a:rPr>
              <a:t>-</a:t>
            </a:r>
            <a:r>
              <a:rPr lang="es-MX" sz="2400" dirty="0">
                <a:solidFill>
                  <a:srgbClr val="000000"/>
                </a:solidFill>
                <a:latin typeface="Calibri"/>
              </a:rPr>
              <a:t>Mantener actualizado el directorio de Asistentes Eclesiales de la diócesis.</a:t>
            </a:r>
          </a:p>
          <a:p>
            <a:pPr algn="just">
              <a:buClr>
                <a:srgbClr val="E48312"/>
              </a:buClr>
              <a:defRPr/>
            </a:pPr>
            <a:endParaRPr lang="es-MX" sz="2400" dirty="0">
              <a:solidFill>
                <a:srgbClr val="000000"/>
              </a:solidFill>
              <a:latin typeface="Calibri"/>
            </a:endParaRPr>
          </a:p>
          <a:p>
            <a:pPr algn="just">
              <a:buClr>
                <a:srgbClr val="E48312"/>
              </a:buClr>
              <a:defRPr/>
            </a:pPr>
            <a:r>
              <a:rPr lang="es-MX" sz="2400" dirty="0">
                <a:solidFill>
                  <a:srgbClr val="FF0000"/>
                </a:solidFill>
                <a:latin typeface="Calibri"/>
              </a:rPr>
              <a:t>F12</a:t>
            </a:r>
            <a:r>
              <a:rPr lang="es-MX" sz="2400" dirty="0">
                <a:solidFill>
                  <a:srgbClr val="990033"/>
                </a:solidFill>
                <a:latin typeface="Calibri"/>
              </a:rPr>
              <a:t>.-</a:t>
            </a:r>
            <a:r>
              <a:rPr lang="es-MX" sz="2400" dirty="0">
                <a:solidFill>
                  <a:srgbClr val="000000"/>
                </a:solidFill>
                <a:latin typeface="Calibri"/>
              </a:rPr>
              <a:t>Implementar en la diócesis los planes, cursos y estrategias promovidos por el matrimonio Secretario Nacional de Área V.</a:t>
            </a:r>
          </a:p>
        </p:txBody>
      </p:sp>
    </p:spTree>
    <p:extLst>
      <p:ext uri="{BB962C8B-B14F-4D97-AF65-F5344CB8AC3E}">
        <p14:creationId xmlns:p14="http://schemas.microsoft.com/office/powerpoint/2010/main" val="127074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circle(in)">
                                      <p:cBhvr>
                                        <p:cTn id="21" dur="20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wipe(down)">
                                      <p:cBhvr>
                                        <p:cTn id="26" dur="580">
                                          <p:stCondLst>
                                            <p:cond delay="0"/>
                                          </p:stCondLst>
                                        </p:cTn>
                                        <p:tgtEl>
                                          <p:spTgt spid="6">
                                            <p:txEl>
                                              <p:pRg st="6" end="6"/>
                                            </p:txEl>
                                          </p:spTgt>
                                        </p:tgtEl>
                                      </p:cBhvr>
                                    </p:animEffect>
                                    <p:anim calcmode="lin" valueType="num">
                                      <p:cBhvr>
                                        <p:cTn id="27" dur="1822" tmFilter="0,0; 0.14,0.36; 0.43,0.73; 0.71,0.91; 1.0,1.0">
                                          <p:stCondLst>
                                            <p:cond delay="0"/>
                                          </p:stCondLst>
                                        </p:cTn>
                                        <p:tgtEl>
                                          <p:spTgt spid="6">
                                            <p:txEl>
                                              <p:pRg st="6" end="6"/>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6">
                                            <p:txEl>
                                              <p:pRg st="6" end="6"/>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6">
                                            <p:txEl>
                                              <p:pRg st="6" end="6"/>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6">
                                            <p:txEl>
                                              <p:pRg st="6" end="6"/>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6">
                                            <p:txEl>
                                              <p:pRg st="6" end="6"/>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6">
                                            <p:txEl>
                                              <p:pRg st="6" end="6"/>
                                            </p:txEl>
                                          </p:spTgt>
                                        </p:tgtEl>
                                      </p:cBhvr>
                                      <p:to x="100000" y="60000"/>
                                    </p:animScale>
                                    <p:animScale>
                                      <p:cBhvr>
                                        <p:cTn id="33" dur="166" decel="50000">
                                          <p:stCondLst>
                                            <p:cond delay="676"/>
                                          </p:stCondLst>
                                        </p:cTn>
                                        <p:tgtEl>
                                          <p:spTgt spid="6">
                                            <p:txEl>
                                              <p:pRg st="6" end="6"/>
                                            </p:txEl>
                                          </p:spTgt>
                                        </p:tgtEl>
                                      </p:cBhvr>
                                      <p:to x="100000" y="100000"/>
                                    </p:animScale>
                                    <p:animScale>
                                      <p:cBhvr>
                                        <p:cTn id="34" dur="26">
                                          <p:stCondLst>
                                            <p:cond delay="1312"/>
                                          </p:stCondLst>
                                        </p:cTn>
                                        <p:tgtEl>
                                          <p:spTgt spid="6">
                                            <p:txEl>
                                              <p:pRg st="6" end="6"/>
                                            </p:txEl>
                                          </p:spTgt>
                                        </p:tgtEl>
                                      </p:cBhvr>
                                      <p:to x="100000" y="80000"/>
                                    </p:animScale>
                                    <p:animScale>
                                      <p:cBhvr>
                                        <p:cTn id="35" dur="166" decel="50000">
                                          <p:stCondLst>
                                            <p:cond delay="1338"/>
                                          </p:stCondLst>
                                        </p:cTn>
                                        <p:tgtEl>
                                          <p:spTgt spid="6">
                                            <p:txEl>
                                              <p:pRg st="6" end="6"/>
                                            </p:txEl>
                                          </p:spTgt>
                                        </p:tgtEl>
                                      </p:cBhvr>
                                      <p:to x="100000" y="100000"/>
                                    </p:animScale>
                                    <p:animScale>
                                      <p:cBhvr>
                                        <p:cTn id="36" dur="26">
                                          <p:stCondLst>
                                            <p:cond delay="1642"/>
                                          </p:stCondLst>
                                        </p:cTn>
                                        <p:tgtEl>
                                          <p:spTgt spid="6">
                                            <p:txEl>
                                              <p:pRg st="6" end="6"/>
                                            </p:txEl>
                                          </p:spTgt>
                                        </p:tgtEl>
                                      </p:cBhvr>
                                      <p:to x="100000" y="90000"/>
                                    </p:animScale>
                                    <p:animScale>
                                      <p:cBhvr>
                                        <p:cTn id="37" dur="166" decel="50000">
                                          <p:stCondLst>
                                            <p:cond delay="1668"/>
                                          </p:stCondLst>
                                        </p:cTn>
                                        <p:tgtEl>
                                          <p:spTgt spid="6">
                                            <p:txEl>
                                              <p:pRg st="6" end="6"/>
                                            </p:txEl>
                                          </p:spTgt>
                                        </p:tgtEl>
                                      </p:cBhvr>
                                      <p:to x="100000" y="100000"/>
                                    </p:animScale>
                                    <p:animScale>
                                      <p:cBhvr>
                                        <p:cTn id="38" dur="26">
                                          <p:stCondLst>
                                            <p:cond delay="1808"/>
                                          </p:stCondLst>
                                        </p:cTn>
                                        <p:tgtEl>
                                          <p:spTgt spid="6">
                                            <p:txEl>
                                              <p:pRg st="6" end="6"/>
                                            </p:txEl>
                                          </p:spTgt>
                                        </p:tgtEl>
                                      </p:cBhvr>
                                      <p:to x="100000" y="95000"/>
                                    </p:animScale>
                                    <p:animScale>
                                      <p:cBhvr>
                                        <p:cTn id="39" dur="166" decel="50000">
                                          <p:stCondLst>
                                            <p:cond delay="1834"/>
                                          </p:stCondLst>
                                        </p:cTn>
                                        <p:tgtEl>
                                          <p:spTgt spid="6">
                                            <p:txEl>
                                              <p:pRg st="6" end="6"/>
                                            </p:txEl>
                                          </p:spTgt>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 calcmode="lin" valueType="num">
                                      <p:cBhvr>
                                        <p:cTn id="44" dur="10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5" dur="1000" fill="hold"/>
                                        <p:tgtEl>
                                          <p:spTgt spid="6">
                                            <p:txEl>
                                              <p:pRg st="8" end="8"/>
                                            </p:txEl>
                                          </p:spTgt>
                                        </p:tgtEl>
                                        <p:attrNameLst>
                                          <p:attrName>ppt_h</p:attrName>
                                        </p:attrNameLst>
                                      </p:cBhvr>
                                      <p:tavLst>
                                        <p:tav tm="0">
                                          <p:val>
                                            <p:fltVal val="0"/>
                                          </p:val>
                                        </p:tav>
                                        <p:tav tm="100000">
                                          <p:val>
                                            <p:strVal val="#ppt_h"/>
                                          </p:val>
                                        </p:tav>
                                      </p:tavLst>
                                    </p:anim>
                                    <p:anim calcmode="lin" valueType="num">
                                      <p:cBhvr>
                                        <p:cTn id="46" dur="1000" fill="hold"/>
                                        <p:tgtEl>
                                          <p:spTgt spid="6">
                                            <p:txEl>
                                              <p:pRg st="8" end="8"/>
                                            </p:txEl>
                                          </p:spTgt>
                                        </p:tgtEl>
                                        <p:attrNameLst>
                                          <p:attrName>style.rotation</p:attrName>
                                        </p:attrNameLst>
                                      </p:cBhvr>
                                      <p:tavLst>
                                        <p:tav tm="0">
                                          <p:val>
                                            <p:fltVal val="90"/>
                                          </p:val>
                                        </p:tav>
                                        <p:tav tm="100000">
                                          <p:val>
                                            <p:fltVal val="0"/>
                                          </p:val>
                                        </p:tav>
                                      </p:tavLst>
                                    </p:anim>
                                    <p:animEffect transition="in" filter="fade">
                                      <p:cBhvr>
                                        <p:cTn id="47" dur="10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wheel(1)">
                                      <p:cBhvr>
                                        <p:cTn id="52" dur="2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553"/>
            <a:ext cx="12191999" cy="7296684"/>
          </a:xfrm>
          <a:prstGeom prst="rect">
            <a:avLst/>
          </a:prstGeom>
        </p:spPr>
      </p:pic>
      <p:sp>
        <p:nvSpPr>
          <p:cNvPr id="5" name="TextBox 4"/>
          <p:cNvSpPr txBox="1"/>
          <p:nvPr/>
        </p:nvSpPr>
        <p:spPr>
          <a:xfrm>
            <a:off x="1524001" y="6643681"/>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Título 1"/>
          <p:cNvSpPr txBox="1">
            <a:spLocks/>
          </p:cNvSpPr>
          <p:nvPr/>
        </p:nvSpPr>
        <p:spPr>
          <a:xfrm>
            <a:off x="2621281" y="545911"/>
            <a:ext cx="6709239" cy="1530024"/>
          </a:xfrm>
          <a:prstGeom prst="rect">
            <a:avLst/>
          </a:prstGeom>
        </p:spPr>
        <p:txBody>
          <a:bodyPr vert="horz" lIns="91440" tIns="45720" rIns="91440" bIns="45720" rtlCol="0" anchor="ctr">
            <a:normAutofit fontScale="97500"/>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sz="4400" dirty="0">
                <a:solidFill>
                  <a:srgbClr val="FF0000"/>
                </a:solidFill>
                <a:latin typeface="Calibri"/>
              </a:rPr>
              <a:t>MISTICA DE AREA V</a:t>
            </a:r>
            <a:br>
              <a:rPr lang="es-MX" sz="4400" dirty="0">
                <a:solidFill>
                  <a:srgbClr val="FF0000"/>
                </a:solidFill>
                <a:latin typeface="Calibri"/>
              </a:rPr>
            </a:br>
            <a:endParaRPr lang="es-MX" sz="4400" dirty="0">
              <a:solidFill>
                <a:srgbClr val="FF0000"/>
              </a:solidFill>
              <a:latin typeface="Calibri"/>
            </a:endParaRPr>
          </a:p>
        </p:txBody>
      </p:sp>
      <p:sp>
        <p:nvSpPr>
          <p:cNvPr id="7" name="Marcador de contenido 2"/>
          <p:cNvSpPr txBox="1">
            <a:spLocks/>
          </p:cNvSpPr>
          <p:nvPr/>
        </p:nvSpPr>
        <p:spPr>
          <a:xfrm>
            <a:off x="1646831" y="2333767"/>
            <a:ext cx="8775511" cy="3023844"/>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just">
              <a:buClr>
                <a:srgbClr val="E48312"/>
              </a:buClr>
              <a:defRPr/>
            </a:pPr>
            <a:r>
              <a:rPr lang="es-MX" sz="3600" dirty="0">
                <a:solidFill>
                  <a:prstClr val="black"/>
                </a:solidFill>
                <a:latin typeface="Calibri"/>
              </a:rPr>
              <a:t>Ayudar para que las familias y jóvenes vivan una profunda espiritualidad personal, conyugal y familiar, buscando la perfección Cristiana  </a:t>
            </a:r>
            <a:r>
              <a:rPr lang="es-MX" sz="3600" i="1" u="sng" dirty="0">
                <a:solidFill>
                  <a:prstClr val="black"/>
                </a:solidFill>
                <a:latin typeface="Calibri"/>
              </a:rPr>
              <a:t>colocando a Jesús en el centro de sus vidas. </a:t>
            </a:r>
          </a:p>
        </p:txBody>
      </p:sp>
    </p:spTree>
    <p:extLst>
      <p:ext uri="{BB962C8B-B14F-4D97-AF65-F5344CB8AC3E}">
        <p14:creationId xmlns:p14="http://schemas.microsoft.com/office/powerpoint/2010/main" val="3939007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69540"/>
          </a:xfrm>
          <a:prstGeom prst="rect">
            <a:avLst/>
          </a:prstGeom>
        </p:spPr>
      </p:pic>
      <p:sp>
        <p:nvSpPr>
          <p:cNvPr id="5" name="TextBox 4"/>
          <p:cNvSpPr txBox="1"/>
          <p:nvPr/>
        </p:nvSpPr>
        <p:spPr>
          <a:xfrm>
            <a:off x="1531794" y="6643681"/>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txBox="1">
            <a:spLocks/>
          </p:cNvSpPr>
          <p:nvPr/>
        </p:nvSpPr>
        <p:spPr>
          <a:xfrm>
            <a:off x="2060219" y="532263"/>
            <a:ext cx="8592193" cy="1075312"/>
          </a:xfrm>
          <a:prstGeom prst="rect">
            <a:avLst/>
          </a:prstGeom>
        </p:spPr>
        <p:txBody>
          <a:bodyPr vert="horz" lIns="91440" tIns="45720" rIns="91440" bIns="45720" rtlCol="0" anchor="ctr">
            <a:normAutofit lnSpcReduction="10000"/>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defRPr/>
            </a:pPr>
            <a:r>
              <a:rPr lang="es-MX" sz="2800" dirty="0">
                <a:solidFill>
                  <a:srgbClr val="FF0000"/>
                </a:solidFill>
                <a:latin typeface="Calibri"/>
              </a:rPr>
              <a:t>F 13. </a:t>
            </a:r>
            <a:r>
              <a:rPr lang="es-MX" sz="2800" dirty="0" smtClean="0">
                <a:solidFill>
                  <a:srgbClr val="865640">
                    <a:lumMod val="50000"/>
                  </a:srgbClr>
                </a:solidFill>
                <a:latin typeface="Calibri"/>
              </a:rPr>
              <a:t>Apoyar </a:t>
            </a:r>
            <a:r>
              <a:rPr lang="es-MX" sz="2800" dirty="0">
                <a:solidFill>
                  <a:srgbClr val="865640">
                    <a:lumMod val="50000"/>
                  </a:srgbClr>
                </a:solidFill>
                <a:latin typeface="Calibri"/>
              </a:rPr>
              <a:t>la unidad con la Iglesia, fomentando el acercamiento y relacionamiento con el Sr. Obispo y las Pastorales Diocesanas. </a:t>
            </a:r>
            <a:endParaRPr lang="en-US" sz="2800" dirty="0">
              <a:solidFill>
                <a:srgbClr val="865640">
                  <a:lumMod val="50000"/>
                </a:srgbClr>
              </a:solidFill>
              <a:latin typeface="Calibri"/>
            </a:endParaRPr>
          </a:p>
        </p:txBody>
      </p:sp>
      <p:sp>
        <p:nvSpPr>
          <p:cNvPr id="7" name="2 Marcador de contenido"/>
          <p:cNvSpPr txBox="1">
            <a:spLocks/>
          </p:cNvSpPr>
          <p:nvPr/>
        </p:nvSpPr>
        <p:spPr>
          <a:xfrm>
            <a:off x="1659925" y="1733266"/>
            <a:ext cx="8992487" cy="4593020"/>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r>
              <a:rPr lang="es-MX" sz="2800" i="1" dirty="0">
                <a:solidFill>
                  <a:schemeClr val="accent2"/>
                </a:solidFill>
                <a:latin typeface="Calibri"/>
              </a:rPr>
              <a:t>Este punto es muy importante pues de esto depende el éxito de varias de nuestras funciones .  Además que con esta interrelación el Sr. Obispo  conocerá nuestro movimiento y se dará cuenta en que cosas nosotros podemos apoyar en la Pastoral Familiar. Y las necesidades que nosotros tenemos de la asesoría de los sacerdotes  y la guía de Nuestro</a:t>
            </a:r>
            <a:r>
              <a:rPr lang="es-MX" sz="2600" i="1" dirty="0">
                <a:solidFill>
                  <a:schemeClr val="accent2"/>
                </a:solidFill>
                <a:latin typeface="Calibri"/>
              </a:rPr>
              <a:t> </a:t>
            </a:r>
            <a:r>
              <a:rPr lang="es-MX" sz="2800" i="1" dirty="0">
                <a:solidFill>
                  <a:schemeClr val="accent2"/>
                </a:solidFill>
                <a:latin typeface="Calibri"/>
              </a:rPr>
              <a:t>Pastor.</a:t>
            </a:r>
            <a:r>
              <a:rPr lang="es-MX" sz="2800" i="1" dirty="0">
                <a:solidFill>
                  <a:srgbClr val="0070C0"/>
                </a:solidFill>
                <a:latin typeface="Calibri"/>
              </a:rPr>
              <a:t> </a:t>
            </a:r>
            <a:endParaRPr lang="en-US" sz="2800" i="1" dirty="0">
              <a:solidFill>
                <a:srgbClr val="0070C0"/>
              </a:solidFill>
              <a:latin typeface="Calibri"/>
            </a:endParaRPr>
          </a:p>
        </p:txBody>
      </p:sp>
      <p:pic>
        <p:nvPicPr>
          <p:cNvPr id="8"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094" y="4292502"/>
            <a:ext cx="2081283" cy="1868908"/>
          </a:xfrm>
          <a:prstGeom prst="rect">
            <a:avLst/>
          </a:prstGeom>
        </p:spPr>
      </p:pic>
    </p:spTree>
    <p:extLst>
      <p:ext uri="{BB962C8B-B14F-4D97-AF65-F5344CB8AC3E}">
        <p14:creationId xmlns:p14="http://schemas.microsoft.com/office/powerpoint/2010/main" val="19849883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54"/>
            <a:ext cx="12191999" cy="7126489"/>
          </a:xfrm>
          <a:prstGeom prst="rect">
            <a:avLst/>
          </a:prstGeom>
        </p:spPr>
      </p:pic>
      <p:sp>
        <p:nvSpPr>
          <p:cNvPr id="5" name="TextBox 4"/>
          <p:cNvSpPr txBox="1"/>
          <p:nvPr/>
        </p:nvSpPr>
        <p:spPr>
          <a:xfrm>
            <a:off x="1531793" y="6666888"/>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Rectángulo redondeado 5"/>
          <p:cNvSpPr/>
          <p:nvPr/>
        </p:nvSpPr>
        <p:spPr>
          <a:xfrm>
            <a:off x="6263832" y="1184090"/>
            <a:ext cx="2703445" cy="887896"/>
          </a:xfrm>
          <a:prstGeom prst="roundRect">
            <a:avLst/>
          </a:prstGeom>
          <a:solidFill>
            <a:srgbClr val="5B9BD5">
              <a:lumMod val="20000"/>
              <a:lumOff val="80000"/>
            </a:srgbClr>
          </a:solidFill>
          <a:ln w="15875" cap="flat" cmpd="sng" algn="ctr">
            <a:solidFill>
              <a:srgbClr val="E48312">
                <a:shade val="50000"/>
              </a:srgbClr>
            </a:solidFill>
            <a:prstDash val="solid"/>
          </a:ln>
          <a:effectLst/>
        </p:spPr>
        <p:txBody>
          <a:bodyPr rtlCol="0" anchor="ctr"/>
          <a:lstStyle/>
          <a:p>
            <a:pPr algn="ctr" defTabSz="914400" fontAlgn="base">
              <a:spcBef>
                <a:spcPct val="0"/>
              </a:spcBef>
              <a:spcAft>
                <a:spcPct val="0"/>
              </a:spcAft>
              <a:defRPr/>
            </a:pPr>
            <a:r>
              <a:rPr lang="es-MX" sz="2800" b="1" kern="0" dirty="0">
                <a:solidFill>
                  <a:srgbClr val="000000"/>
                </a:solidFill>
              </a:rPr>
              <a:t>IMPORTANCIA</a:t>
            </a:r>
          </a:p>
        </p:txBody>
      </p:sp>
      <p:sp>
        <p:nvSpPr>
          <p:cNvPr id="7" name="Rectángulo redondeado 6"/>
          <p:cNvSpPr/>
          <p:nvPr/>
        </p:nvSpPr>
        <p:spPr>
          <a:xfrm>
            <a:off x="6359246" y="2440705"/>
            <a:ext cx="2608030" cy="795130"/>
          </a:xfrm>
          <a:prstGeom prst="roundRect">
            <a:avLst/>
          </a:prstGeom>
          <a:solidFill>
            <a:srgbClr val="5B9BD5">
              <a:lumMod val="20000"/>
              <a:lumOff val="80000"/>
            </a:srgbClr>
          </a:solidFill>
          <a:ln w="15875" cap="flat" cmpd="sng" algn="ctr">
            <a:solidFill>
              <a:srgbClr val="E48312">
                <a:shade val="50000"/>
              </a:srgbClr>
            </a:solidFill>
            <a:prstDash val="solid"/>
          </a:ln>
          <a:effectLst/>
        </p:spPr>
        <p:txBody>
          <a:bodyPr rtlCol="0" anchor="ctr"/>
          <a:lstStyle/>
          <a:p>
            <a:pPr algn="ctr" defTabSz="914400" fontAlgn="base">
              <a:spcBef>
                <a:spcPct val="0"/>
              </a:spcBef>
              <a:spcAft>
                <a:spcPct val="0"/>
              </a:spcAft>
              <a:defRPr/>
            </a:pPr>
            <a:r>
              <a:rPr lang="es-MX" sz="2800" b="1" kern="0" dirty="0">
                <a:solidFill>
                  <a:srgbClr val="000000"/>
                </a:solidFill>
              </a:rPr>
              <a:t>FUNCIONES</a:t>
            </a:r>
            <a:endParaRPr lang="es-MX" b="1" kern="0" dirty="0">
              <a:solidFill>
                <a:srgbClr val="000000"/>
              </a:solidFill>
            </a:endParaRPr>
          </a:p>
        </p:txBody>
      </p:sp>
      <p:sp>
        <p:nvSpPr>
          <p:cNvPr id="8" name="Rectángulo redondeado 7"/>
          <p:cNvSpPr/>
          <p:nvPr/>
        </p:nvSpPr>
        <p:spPr>
          <a:xfrm>
            <a:off x="6355739" y="3722576"/>
            <a:ext cx="2745352" cy="812502"/>
          </a:xfrm>
          <a:prstGeom prst="roundRect">
            <a:avLst/>
          </a:prstGeom>
          <a:solidFill>
            <a:srgbClr val="5B9BD5">
              <a:lumMod val="20000"/>
              <a:lumOff val="80000"/>
            </a:srgbClr>
          </a:solidFill>
          <a:ln w="15875" cap="flat" cmpd="sng" algn="ctr">
            <a:solidFill>
              <a:srgbClr val="E48312">
                <a:shade val="50000"/>
              </a:srgbClr>
            </a:solidFill>
            <a:prstDash val="solid"/>
          </a:ln>
          <a:effectLst/>
        </p:spPr>
        <p:txBody>
          <a:bodyPr rtlCol="0" anchor="ctr"/>
          <a:lstStyle/>
          <a:p>
            <a:pPr algn="ctr" defTabSz="914400" fontAlgn="base">
              <a:spcBef>
                <a:spcPct val="0"/>
              </a:spcBef>
              <a:spcAft>
                <a:spcPct val="0"/>
              </a:spcAft>
              <a:defRPr/>
            </a:pPr>
            <a:r>
              <a:rPr lang="es-MX" sz="2800" b="1" kern="0" dirty="0">
                <a:solidFill>
                  <a:srgbClr val="000000"/>
                </a:solidFill>
              </a:rPr>
              <a:t>ACTIVIDADES</a:t>
            </a:r>
          </a:p>
        </p:txBody>
      </p:sp>
      <p:sp>
        <p:nvSpPr>
          <p:cNvPr id="9" name="Rectángulo redondeado 8"/>
          <p:cNvSpPr/>
          <p:nvPr/>
        </p:nvSpPr>
        <p:spPr>
          <a:xfrm>
            <a:off x="6355739" y="4931288"/>
            <a:ext cx="2780296" cy="790205"/>
          </a:xfrm>
          <a:prstGeom prst="roundRect">
            <a:avLst/>
          </a:prstGeom>
          <a:solidFill>
            <a:srgbClr val="5B9BD5">
              <a:lumMod val="20000"/>
              <a:lumOff val="80000"/>
            </a:srgbClr>
          </a:solidFill>
          <a:ln w="15875" cap="flat" cmpd="sng" algn="ctr">
            <a:solidFill>
              <a:srgbClr val="E48312">
                <a:shade val="50000"/>
              </a:srgbClr>
            </a:solidFill>
            <a:prstDash val="solid"/>
          </a:ln>
          <a:effectLst/>
        </p:spPr>
        <p:txBody>
          <a:bodyPr rtlCol="0" anchor="ctr"/>
          <a:lstStyle/>
          <a:p>
            <a:pPr algn="ctr" defTabSz="914400" fontAlgn="base">
              <a:spcBef>
                <a:spcPct val="0"/>
              </a:spcBef>
              <a:spcAft>
                <a:spcPct val="0"/>
              </a:spcAft>
              <a:defRPr/>
            </a:pPr>
            <a:r>
              <a:rPr lang="es-MX" sz="2800" b="1" kern="0" dirty="0">
                <a:solidFill>
                  <a:srgbClr val="000000"/>
                </a:solidFill>
              </a:rPr>
              <a:t>INDICADORES</a:t>
            </a:r>
          </a:p>
        </p:txBody>
      </p:sp>
      <p:cxnSp>
        <p:nvCxnSpPr>
          <p:cNvPr id="10" name="Conector recto 9"/>
          <p:cNvCxnSpPr/>
          <p:nvPr/>
        </p:nvCxnSpPr>
        <p:spPr>
          <a:xfrm>
            <a:off x="5561019" y="1668321"/>
            <a:ext cx="742120" cy="0"/>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11" name="Conector recto 10"/>
          <p:cNvCxnSpPr/>
          <p:nvPr/>
        </p:nvCxnSpPr>
        <p:spPr>
          <a:xfrm>
            <a:off x="5552026" y="2834486"/>
            <a:ext cx="1166189" cy="0"/>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12" name="Conector recto 11"/>
          <p:cNvCxnSpPr/>
          <p:nvPr/>
        </p:nvCxnSpPr>
        <p:spPr>
          <a:xfrm>
            <a:off x="5566086" y="4170823"/>
            <a:ext cx="830908" cy="4162"/>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pic>
        <p:nvPicPr>
          <p:cNvPr id="13" name="Imagen 12"/>
          <p:cNvPicPr>
            <a:picLocks noChangeAspect="1"/>
          </p:cNvPicPr>
          <p:nvPr/>
        </p:nvPicPr>
        <p:blipFill>
          <a:blip r:embed="rId3"/>
          <a:stretch>
            <a:fillRect/>
          </a:stretch>
        </p:blipFill>
        <p:spPr>
          <a:xfrm>
            <a:off x="5518204" y="5326390"/>
            <a:ext cx="926672" cy="109738"/>
          </a:xfrm>
          <a:prstGeom prst="rect">
            <a:avLst/>
          </a:prstGeom>
        </p:spPr>
      </p:pic>
      <p:cxnSp>
        <p:nvCxnSpPr>
          <p:cNvPr id="15" name="Conector recto 14"/>
          <p:cNvCxnSpPr/>
          <p:nvPr/>
        </p:nvCxnSpPr>
        <p:spPr>
          <a:xfrm>
            <a:off x="5554393" y="1668321"/>
            <a:ext cx="6627" cy="3712938"/>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pic>
        <p:nvPicPr>
          <p:cNvPr id="16" name="Imagen 15"/>
          <p:cNvPicPr>
            <a:picLocks noChangeAspect="1"/>
          </p:cNvPicPr>
          <p:nvPr/>
        </p:nvPicPr>
        <p:blipFill>
          <a:blip r:embed="rId4"/>
          <a:stretch>
            <a:fillRect/>
          </a:stretch>
        </p:blipFill>
        <p:spPr>
          <a:xfrm flipV="1">
            <a:off x="5035253" y="3403613"/>
            <a:ext cx="525766" cy="45719"/>
          </a:xfrm>
          <a:prstGeom prst="rect">
            <a:avLst/>
          </a:prstGeom>
        </p:spPr>
      </p:pic>
      <p:sp>
        <p:nvSpPr>
          <p:cNvPr id="17" name="2 CuadroTexto"/>
          <p:cNvSpPr txBox="1"/>
          <p:nvPr/>
        </p:nvSpPr>
        <p:spPr>
          <a:xfrm>
            <a:off x="2959319" y="3072528"/>
            <a:ext cx="2075935" cy="707886"/>
          </a:xfrm>
          <a:prstGeom prst="rect">
            <a:avLst/>
          </a:prstGeom>
          <a:solidFill>
            <a:srgbClr val="FFC000"/>
          </a:solidFill>
          <a:ln w="28575">
            <a:solidFill>
              <a:srgbClr val="000000"/>
            </a:solidFill>
          </a:ln>
          <a:effectLst>
            <a:glow rad="139700">
              <a:srgbClr val="865640">
                <a:satMod val="175000"/>
                <a:alpha val="40000"/>
              </a:srgbClr>
            </a:glow>
          </a:effectLst>
        </p:spPr>
        <p:txBody>
          <a:bodyPr wrap="square" rtlCol="0">
            <a:spAutoFit/>
          </a:bodyPr>
          <a:lstStyle/>
          <a:p>
            <a:pPr defTabSz="914400" fontAlgn="base">
              <a:spcBef>
                <a:spcPct val="0"/>
              </a:spcBef>
              <a:spcAft>
                <a:spcPct val="0"/>
              </a:spcAft>
              <a:defRPr/>
            </a:pPr>
            <a:r>
              <a:rPr lang="es-MX" sz="4000" b="1" kern="0" dirty="0">
                <a:solidFill>
                  <a:srgbClr val="000000"/>
                </a:solidFill>
                <a:cs typeface="Arial" charset="0"/>
              </a:rPr>
              <a:t>AREA  V</a:t>
            </a:r>
          </a:p>
        </p:txBody>
      </p:sp>
      <p:sp>
        <p:nvSpPr>
          <p:cNvPr id="18" name="Flecha derecha 17"/>
          <p:cNvSpPr/>
          <p:nvPr/>
        </p:nvSpPr>
        <p:spPr>
          <a:xfrm flipH="1">
            <a:off x="9303224" y="3916907"/>
            <a:ext cx="1132763" cy="555052"/>
          </a:xfrm>
          <a:prstGeom prst="rightArrow">
            <a:avLst/>
          </a:prstGeom>
          <a:solidFill>
            <a:srgbClr val="92D050"/>
          </a:solidFill>
          <a:ln w="15875" cap="flat" cmpd="sng" algn="ctr">
            <a:solidFill>
              <a:srgbClr val="865640">
                <a:shade val="50000"/>
              </a:srgbClr>
            </a:solidFill>
            <a:prstDash val="solid"/>
          </a:ln>
          <a:effectLst/>
        </p:spPr>
        <p:txBody>
          <a:bodyPr rtlCol="0" anchor="ctr"/>
          <a:lstStyle/>
          <a:p>
            <a:pPr algn="ctr" defTabSz="914400" fontAlgn="base">
              <a:spcBef>
                <a:spcPct val="0"/>
              </a:spcBef>
              <a:spcAft>
                <a:spcPct val="0"/>
              </a:spcAft>
              <a:defRPr/>
            </a:pPr>
            <a:endParaRPr lang="es-MX" kern="0" dirty="0">
              <a:solidFill>
                <a:prstClr val="white"/>
              </a:solidFill>
            </a:endParaRPr>
          </a:p>
        </p:txBody>
      </p:sp>
    </p:spTree>
    <p:extLst>
      <p:ext uri="{BB962C8B-B14F-4D97-AF65-F5344CB8AC3E}">
        <p14:creationId xmlns:p14="http://schemas.microsoft.com/office/powerpoint/2010/main" val="440035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3188"/>
          </a:xfrm>
          <a:prstGeom prst="rect">
            <a:avLst/>
          </a:prstGeom>
        </p:spPr>
      </p:pic>
      <p:sp>
        <p:nvSpPr>
          <p:cNvPr id="5" name="TextBox 4"/>
          <p:cNvSpPr txBox="1"/>
          <p:nvPr/>
        </p:nvSpPr>
        <p:spPr>
          <a:xfrm>
            <a:off x="1443322" y="6643681"/>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pic>
        <p:nvPicPr>
          <p:cNvPr id="6"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353" y="203167"/>
            <a:ext cx="2208351" cy="2854411"/>
          </a:xfrm>
          <a:prstGeom prst="rect">
            <a:avLst/>
          </a:prstGeom>
        </p:spPr>
      </p:pic>
      <p:sp>
        <p:nvSpPr>
          <p:cNvPr id="7" name="2 Marcador de contenido"/>
          <p:cNvSpPr txBox="1">
            <a:spLocks/>
          </p:cNvSpPr>
          <p:nvPr/>
        </p:nvSpPr>
        <p:spPr>
          <a:xfrm>
            <a:off x="1769661" y="3504623"/>
            <a:ext cx="8882751" cy="2507346"/>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ctr">
              <a:buClr>
                <a:srgbClr val="E48312"/>
              </a:buClr>
              <a:defRPr/>
            </a:pPr>
            <a:r>
              <a:rPr lang="es-MX" sz="2800" dirty="0">
                <a:solidFill>
                  <a:schemeClr val="accent2"/>
                </a:solidFill>
                <a:latin typeface="Calibri"/>
              </a:rPr>
              <a:t>Ajustar el trabajo Diocesano al Plan de trabajo del ECN y establecer estrategias para el cumplimiento del mismo.</a:t>
            </a:r>
          </a:p>
          <a:p>
            <a:pPr algn="ctr">
              <a:buClr>
                <a:srgbClr val="E48312"/>
              </a:buClr>
              <a:defRPr/>
            </a:pPr>
            <a:r>
              <a:rPr lang="es-MX" sz="2800" dirty="0">
                <a:solidFill>
                  <a:schemeClr val="accent2"/>
                </a:solidFill>
                <a:latin typeface="Calibri"/>
              </a:rPr>
              <a:t>Todo esto deberá darse en armonía, unidad y humildad, buscando la forma de implementarlo  según las características propias de cada  Diócesis.</a:t>
            </a:r>
            <a:endParaRPr lang="en-US" sz="2800" dirty="0">
              <a:solidFill>
                <a:schemeClr val="accent2"/>
              </a:solidFill>
              <a:latin typeface="Calibri"/>
            </a:endParaRPr>
          </a:p>
        </p:txBody>
      </p:sp>
    </p:spTree>
    <p:extLst>
      <p:ext uri="{BB962C8B-B14F-4D97-AF65-F5344CB8AC3E}">
        <p14:creationId xmlns:p14="http://schemas.microsoft.com/office/powerpoint/2010/main" val="30808967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7110484"/>
          </a:xfrm>
          <a:prstGeom prst="rect">
            <a:avLst/>
          </a:prstGeom>
        </p:spPr>
      </p:pic>
      <p:sp>
        <p:nvSpPr>
          <p:cNvPr id="5" name="TextBox 4"/>
          <p:cNvSpPr txBox="1"/>
          <p:nvPr/>
        </p:nvSpPr>
        <p:spPr>
          <a:xfrm>
            <a:off x="1524001" y="667646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Título 1"/>
          <p:cNvSpPr txBox="1">
            <a:spLocks/>
          </p:cNvSpPr>
          <p:nvPr/>
        </p:nvSpPr>
        <p:spPr>
          <a:xfrm>
            <a:off x="2015320" y="327547"/>
            <a:ext cx="8459498" cy="593289"/>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vert="horz" lIns="91440" tIns="45720" rIns="91440" bIns="45720" rtlCol="0" anchor="ctr">
            <a:no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sz="2800" dirty="0">
                <a:solidFill>
                  <a:srgbClr val="990033"/>
                </a:solidFill>
                <a:latin typeface="Calibri" panose="020F0502020204030204" pitchFamily="34" charset="0"/>
              </a:rPr>
              <a:t>ACTIVIDADES DEL ÁREA V DIOCESANA</a:t>
            </a:r>
          </a:p>
        </p:txBody>
      </p:sp>
      <p:sp>
        <p:nvSpPr>
          <p:cNvPr id="7" name="Marcador de contenido 2"/>
          <p:cNvSpPr txBox="1">
            <a:spLocks/>
          </p:cNvSpPr>
          <p:nvPr/>
        </p:nvSpPr>
        <p:spPr>
          <a:xfrm>
            <a:off x="1758780" y="1419362"/>
            <a:ext cx="8716039" cy="4571015"/>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r>
              <a:rPr lang="es-MX" sz="2800" dirty="0">
                <a:solidFill>
                  <a:srgbClr val="E48312"/>
                </a:solidFill>
                <a:latin typeface="Calibri"/>
              </a:rPr>
              <a:t>a)  </a:t>
            </a:r>
            <a:r>
              <a:rPr lang="es-MX" sz="2800" dirty="0">
                <a:solidFill>
                  <a:srgbClr val="000000"/>
                </a:solidFill>
                <a:latin typeface="Calibri"/>
              </a:rPr>
              <a:t>En coordinación con el Asistente Eclesial Diocesano, velar que el ECD tenga motivaciones y ocasión  de crecimiento espiritual. </a:t>
            </a:r>
            <a:endParaRPr lang="es-MX" sz="2800" dirty="0" smtClean="0">
              <a:solidFill>
                <a:srgbClr val="000000"/>
              </a:solidFill>
              <a:latin typeface="Calibri"/>
            </a:endParaRPr>
          </a:p>
          <a:p>
            <a:pPr>
              <a:buClr>
                <a:srgbClr val="E48312"/>
              </a:buClr>
              <a:defRPr/>
            </a:pPr>
            <a:r>
              <a:rPr lang="es-MX" sz="2800" dirty="0" smtClean="0">
                <a:solidFill>
                  <a:srgbClr val="4472C4"/>
                </a:solidFill>
                <a:latin typeface="Calibri"/>
              </a:rPr>
              <a:t>Tener </a:t>
            </a:r>
            <a:r>
              <a:rPr lang="es-MX" sz="2800" dirty="0">
                <a:solidFill>
                  <a:srgbClr val="4472C4"/>
                </a:solidFill>
                <a:latin typeface="Calibri"/>
              </a:rPr>
              <a:t>un espacio en las reuniones de ECD y ECDP para la formación espiritual con reflexiones o meditaciones , estudio de los documentos de la iglesia. Programar retiros espirituales, Horas Santa, Misas etc.</a:t>
            </a:r>
          </a:p>
          <a:p>
            <a:pPr>
              <a:buClr>
                <a:srgbClr val="E48312"/>
              </a:buClr>
              <a:defRPr/>
            </a:pPr>
            <a:r>
              <a:rPr lang="es-MX" sz="2800" i="1" dirty="0">
                <a:solidFill>
                  <a:srgbClr val="FF0000"/>
                </a:solidFill>
                <a:latin typeface="Calibri"/>
              </a:rPr>
              <a:t>Estar en constante comunicación con el Asistente Eclesial Diocesano para ver en que podemos apoyarlo. </a:t>
            </a:r>
          </a:p>
        </p:txBody>
      </p:sp>
    </p:spTree>
    <p:extLst>
      <p:ext uri="{BB962C8B-B14F-4D97-AF65-F5344CB8AC3E}">
        <p14:creationId xmlns:p14="http://schemas.microsoft.com/office/powerpoint/2010/main" val="392255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96836"/>
          </a:xfrm>
          <a:prstGeom prst="rect">
            <a:avLst/>
          </a:prstGeom>
        </p:spPr>
      </p:pic>
      <p:sp>
        <p:nvSpPr>
          <p:cNvPr id="5" name="TextBox 4"/>
          <p:cNvSpPr txBox="1"/>
          <p:nvPr/>
        </p:nvSpPr>
        <p:spPr>
          <a:xfrm>
            <a:off x="1524001" y="6673334"/>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Marcador de contenido 2"/>
          <p:cNvSpPr txBox="1">
            <a:spLocks/>
          </p:cNvSpPr>
          <p:nvPr/>
        </p:nvSpPr>
        <p:spPr>
          <a:xfrm>
            <a:off x="218364" y="818867"/>
            <a:ext cx="11846257" cy="5554608"/>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76656" lvl="1" indent="-457200">
              <a:buClr>
                <a:srgbClr val="E48312"/>
              </a:buClr>
              <a:buFont typeface="Calibri" pitchFamily="34" charset="0"/>
              <a:buAutoNum type="alphaLcParenR" startAt="2"/>
              <a:defRPr/>
            </a:pPr>
            <a:r>
              <a:rPr lang="es-MX" sz="2800" dirty="0">
                <a:solidFill>
                  <a:srgbClr val="000000"/>
                </a:solidFill>
                <a:latin typeface="Calibri"/>
              </a:rPr>
              <a:t>Promover juntas de trabajo con las Áreas V de Sector al menos cada dos o tres meses.     </a:t>
            </a:r>
            <a:r>
              <a:rPr lang="es-MX" sz="2800" dirty="0" smtClean="0">
                <a:solidFill>
                  <a:srgbClr val="000000"/>
                </a:solidFill>
                <a:latin typeface="Calibri"/>
              </a:rPr>
              <a:t>                                                                                                               Dar </a:t>
            </a:r>
            <a:r>
              <a:rPr lang="es-MX" sz="2800" dirty="0">
                <a:solidFill>
                  <a:srgbClr val="000000"/>
                </a:solidFill>
                <a:latin typeface="Calibri"/>
              </a:rPr>
              <a:t>seguimiento a las Áreas  en relación a sus funciones.     </a:t>
            </a:r>
            <a:r>
              <a:rPr lang="es-MX" sz="2800" dirty="0" smtClean="0">
                <a:solidFill>
                  <a:srgbClr val="000000"/>
                </a:solidFill>
                <a:latin typeface="Calibri"/>
              </a:rPr>
              <a:t>                                                                               Llevar </a:t>
            </a:r>
            <a:r>
              <a:rPr lang="es-MX" sz="2800" dirty="0">
                <a:solidFill>
                  <a:srgbClr val="000000"/>
                </a:solidFill>
                <a:latin typeface="Calibri"/>
              </a:rPr>
              <a:t>los siguientes Porcentajes </a:t>
            </a:r>
            <a:r>
              <a:rPr lang="es-MX" sz="2800" dirty="0" smtClean="0">
                <a:solidFill>
                  <a:srgbClr val="000000"/>
                </a:solidFill>
                <a:latin typeface="Calibri"/>
              </a:rPr>
              <a:t>:</a:t>
            </a:r>
            <a:endParaRPr lang="es-MX" sz="2800" dirty="0">
              <a:solidFill>
                <a:srgbClr val="000000"/>
              </a:solidFill>
              <a:latin typeface="Calibri"/>
            </a:endParaRPr>
          </a:p>
          <a:p>
            <a:pPr marL="0" indent="0">
              <a:lnSpc>
                <a:spcPct val="150000"/>
              </a:lnSpc>
              <a:buClr>
                <a:srgbClr val="E48312"/>
              </a:buClr>
              <a:buNone/>
              <a:defRPr/>
            </a:pPr>
            <a:r>
              <a:rPr lang="es-MX" sz="2800" dirty="0">
                <a:solidFill>
                  <a:srgbClr val="FF0000"/>
                </a:solidFill>
                <a:latin typeface="Calibri"/>
              </a:rPr>
              <a:t>       </a:t>
            </a:r>
            <a:r>
              <a:rPr lang="es-MX" sz="2800" dirty="0">
                <a:solidFill>
                  <a:schemeClr val="accent2"/>
                </a:solidFill>
                <a:latin typeface="Calibri"/>
              </a:rPr>
              <a:t>*</a:t>
            </a:r>
            <a:r>
              <a:rPr lang="es-MX" sz="2800" dirty="0">
                <a:solidFill>
                  <a:srgbClr val="0070C0"/>
                </a:solidFill>
                <a:latin typeface="Calibri"/>
              </a:rPr>
              <a:t>  </a:t>
            </a:r>
            <a:r>
              <a:rPr lang="es-MX" sz="2800" dirty="0">
                <a:solidFill>
                  <a:schemeClr val="accent2"/>
                </a:solidFill>
                <a:latin typeface="Calibri"/>
              </a:rPr>
              <a:t>Áreas V de sector capacitadas, en lo que el ECN pida</a:t>
            </a:r>
            <a:r>
              <a:rPr lang="es-MX" sz="2800" dirty="0" smtClean="0">
                <a:solidFill>
                  <a:schemeClr val="accent2"/>
                </a:solidFill>
                <a:latin typeface="Calibri"/>
              </a:rPr>
              <a:t>.</a:t>
            </a:r>
            <a:endParaRPr lang="es-MX" sz="2800" dirty="0">
              <a:solidFill>
                <a:schemeClr val="accent2"/>
              </a:solidFill>
              <a:latin typeface="Calibri"/>
            </a:endParaRPr>
          </a:p>
          <a:p>
            <a:pPr marL="0" indent="0">
              <a:lnSpc>
                <a:spcPct val="150000"/>
              </a:lnSpc>
              <a:buClr>
                <a:srgbClr val="E48312"/>
              </a:buClr>
              <a:buNone/>
              <a:defRPr/>
            </a:pPr>
            <a:r>
              <a:rPr lang="es-MX" sz="2800" dirty="0">
                <a:solidFill>
                  <a:schemeClr val="accent2"/>
                </a:solidFill>
                <a:latin typeface="Calibri"/>
              </a:rPr>
              <a:t>       * Zonas y Sectores con  Asistentes Eclesiales</a:t>
            </a:r>
            <a:r>
              <a:rPr lang="es-MX" sz="2800" dirty="0" smtClean="0">
                <a:solidFill>
                  <a:schemeClr val="accent2"/>
                </a:solidFill>
                <a:latin typeface="Calibri"/>
              </a:rPr>
              <a:t>.</a:t>
            </a:r>
            <a:endParaRPr lang="es-MX" sz="2800" dirty="0">
              <a:solidFill>
                <a:schemeClr val="accent2"/>
              </a:solidFill>
              <a:latin typeface="Calibri"/>
            </a:endParaRPr>
          </a:p>
          <a:p>
            <a:pPr marL="0" indent="0">
              <a:lnSpc>
                <a:spcPct val="150000"/>
              </a:lnSpc>
              <a:buClr>
                <a:srgbClr val="E48312"/>
              </a:buClr>
              <a:buNone/>
              <a:defRPr/>
            </a:pPr>
            <a:r>
              <a:rPr lang="es-MX" sz="2800" dirty="0">
                <a:solidFill>
                  <a:schemeClr val="accent2"/>
                </a:solidFill>
                <a:latin typeface="Calibri"/>
              </a:rPr>
              <a:t>       *Cumplimiento del programa del Colegio de Asistentes.</a:t>
            </a:r>
          </a:p>
          <a:p>
            <a:pPr marL="0" indent="0">
              <a:lnSpc>
                <a:spcPct val="150000"/>
              </a:lnSpc>
              <a:buClr>
                <a:srgbClr val="E48312"/>
              </a:buClr>
              <a:buNone/>
              <a:defRPr/>
            </a:pPr>
            <a:r>
              <a:rPr lang="es-MX" sz="2800" dirty="0">
                <a:solidFill>
                  <a:schemeClr val="accent2"/>
                </a:solidFill>
                <a:latin typeface="Calibri"/>
              </a:rPr>
              <a:t>       *Cumplimiento del programa de impartición de </a:t>
            </a:r>
            <a:r>
              <a:rPr lang="es-MX" sz="2800" dirty="0" smtClean="0">
                <a:solidFill>
                  <a:schemeClr val="accent2"/>
                </a:solidFill>
                <a:latin typeface="Calibri"/>
              </a:rPr>
              <a:t>momentos </a:t>
            </a:r>
            <a:r>
              <a:rPr lang="es-MX" sz="2800" dirty="0">
                <a:solidFill>
                  <a:schemeClr val="accent2"/>
                </a:solidFill>
                <a:latin typeface="Calibri"/>
              </a:rPr>
              <a:t>fuertes.       </a:t>
            </a:r>
            <a:r>
              <a:rPr lang="es-MX" sz="2800" dirty="0">
                <a:solidFill>
                  <a:srgbClr val="BD582C">
                    <a:lumMod val="50000"/>
                  </a:srgbClr>
                </a:solidFill>
                <a:latin typeface="Calibri"/>
              </a:rPr>
              <a:t> </a:t>
            </a:r>
          </a:p>
        </p:txBody>
      </p:sp>
    </p:spTree>
    <p:extLst>
      <p:ext uri="{BB962C8B-B14F-4D97-AF65-F5344CB8AC3E}">
        <p14:creationId xmlns:p14="http://schemas.microsoft.com/office/powerpoint/2010/main" val="12304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000"/>
                                        <p:tgtEl>
                                          <p:spTgt spid="6">
                                            <p:txEl>
                                              <p:pRg st="1" end="1"/>
                                            </p:txEl>
                                          </p:spTgt>
                                        </p:tgtEl>
                                      </p:cBhvr>
                                    </p:animEffect>
                                    <p:anim calcmode="lin" valueType="num">
                                      <p:cBhvr>
                                        <p:cTn id="8" dur="2000" fill="hold"/>
                                        <p:tgtEl>
                                          <p:spTgt spid="6">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barn(inVertical)">
                                      <p:cBhvr>
                                        <p:cTn id="14" dur="500"/>
                                        <p:tgtEl>
                                          <p:spTgt spid="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 calcmode="lin" valueType="num">
                                      <p:cBhvr>
                                        <p:cTn id="24"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5"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26"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2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10484"/>
          </a:xfrm>
          <a:prstGeom prst="rect">
            <a:avLst/>
          </a:prstGeom>
        </p:spPr>
      </p:pic>
      <p:sp>
        <p:nvSpPr>
          <p:cNvPr id="5" name="TextBox 4"/>
          <p:cNvSpPr txBox="1"/>
          <p:nvPr/>
        </p:nvSpPr>
        <p:spPr>
          <a:xfrm>
            <a:off x="1531794" y="6643681"/>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7 CuadroTexto"/>
          <p:cNvSpPr txBox="1"/>
          <p:nvPr/>
        </p:nvSpPr>
        <p:spPr>
          <a:xfrm>
            <a:off x="68240" y="122828"/>
            <a:ext cx="12023677" cy="6124754"/>
          </a:xfrm>
          <a:prstGeom prst="rect">
            <a:avLst/>
          </a:prstGeom>
          <a:noFill/>
        </p:spPr>
        <p:txBody>
          <a:bodyPr wrap="square" rtlCol="0">
            <a:spAutoFit/>
          </a:bodyPr>
          <a:lstStyle/>
          <a:p>
            <a:pPr defTabSz="914400" fontAlgn="base">
              <a:spcBef>
                <a:spcPct val="0"/>
              </a:spcBef>
              <a:spcAft>
                <a:spcPct val="0"/>
              </a:spcAft>
            </a:pPr>
            <a:r>
              <a:rPr lang="es-MX" sz="2800" b="1" dirty="0">
                <a:solidFill>
                  <a:srgbClr val="E48312"/>
                </a:solidFill>
                <a:cs typeface="Arial" charset="0"/>
              </a:rPr>
              <a:t>c) </a:t>
            </a:r>
            <a:r>
              <a:rPr lang="es-MX" sz="2800" b="1" dirty="0">
                <a:solidFill>
                  <a:srgbClr val="000000"/>
                </a:solidFill>
                <a:cs typeface="Arial" charset="0"/>
              </a:rPr>
              <a:t>Asegurar el buen desempeño del Asistente Diocesano en su labor</a:t>
            </a:r>
            <a:r>
              <a:rPr lang="es-MX" sz="2800" b="1" dirty="0" smtClean="0">
                <a:solidFill>
                  <a:srgbClr val="000000"/>
                </a:solidFill>
                <a:cs typeface="Arial" charset="0"/>
              </a:rPr>
              <a:t>.</a:t>
            </a:r>
          </a:p>
          <a:p>
            <a:pPr defTabSz="914400" fontAlgn="base">
              <a:spcBef>
                <a:spcPct val="0"/>
              </a:spcBef>
              <a:spcAft>
                <a:spcPct val="0"/>
              </a:spcAft>
            </a:pPr>
            <a:endParaRPr lang="es-MX" sz="2800" b="1" dirty="0">
              <a:solidFill>
                <a:srgbClr val="000000"/>
              </a:solidFill>
              <a:cs typeface="Arial" charset="0"/>
            </a:endParaRPr>
          </a:p>
          <a:p>
            <a:pPr defTabSz="914400" fontAlgn="base">
              <a:spcBef>
                <a:spcPct val="0"/>
              </a:spcBef>
              <a:spcAft>
                <a:spcPct val="0"/>
              </a:spcAft>
            </a:pPr>
            <a:r>
              <a:rPr lang="es-MX" sz="2800" b="1" dirty="0">
                <a:solidFill>
                  <a:schemeClr val="accent2"/>
                </a:solidFill>
                <a:cs typeface="Arial" charset="0"/>
              </a:rPr>
              <a:t>Debemos trabajar muy de cerca con nuestro Asistente Eclesial y de ser posible involucrarnos en su trabajo con los Asistentes  de Sector, para que se le pueda apoyar si así lo requiere.</a:t>
            </a:r>
          </a:p>
          <a:p>
            <a:pPr defTabSz="914400" fontAlgn="base">
              <a:spcBef>
                <a:spcPct val="0"/>
              </a:spcBef>
              <a:spcAft>
                <a:spcPct val="0"/>
              </a:spcAft>
            </a:pPr>
            <a:endParaRPr lang="es-MX" sz="2800" b="1" dirty="0">
              <a:solidFill>
                <a:srgbClr val="000000"/>
              </a:solidFill>
              <a:cs typeface="Arial" charset="0"/>
            </a:endParaRPr>
          </a:p>
          <a:p>
            <a:pPr defTabSz="914400" fontAlgn="base">
              <a:spcBef>
                <a:spcPct val="0"/>
              </a:spcBef>
              <a:spcAft>
                <a:spcPct val="0"/>
              </a:spcAft>
            </a:pPr>
            <a:r>
              <a:rPr lang="es-MX" sz="2800" b="1" dirty="0">
                <a:solidFill>
                  <a:srgbClr val="E48312"/>
                </a:solidFill>
                <a:cs typeface="Arial" charset="0"/>
              </a:rPr>
              <a:t>d) </a:t>
            </a:r>
            <a:r>
              <a:rPr lang="es-MX" sz="2800" b="1" dirty="0">
                <a:solidFill>
                  <a:srgbClr val="000000"/>
                </a:solidFill>
                <a:cs typeface="Arial" charset="0"/>
              </a:rPr>
              <a:t>Verificar que el ECD, el ECDJ, los Sectores y las Zonas cuenten con Asistente Eclesial</a:t>
            </a:r>
            <a:r>
              <a:rPr lang="es-MX" sz="2800" b="1" dirty="0" smtClean="0">
                <a:solidFill>
                  <a:srgbClr val="000000"/>
                </a:solidFill>
                <a:cs typeface="Arial" charset="0"/>
              </a:rPr>
              <a:t>.</a:t>
            </a:r>
          </a:p>
          <a:p>
            <a:pPr defTabSz="914400" fontAlgn="base">
              <a:spcBef>
                <a:spcPct val="0"/>
              </a:spcBef>
              <a:spcAft>
                <a:spcPct val="0"/>
              </a:spcAft>
            </a:pPr>
            <a:endParaRPr lang="es-MX" sz="2800" b="1" dirty="0">
              <a:solidFill>
                <a:srgbClr val="000000"/>
              </a:solidFill>
              <a:cs typeface="Arial" charset="0"/>
            </a:endParaRPr>
          </a:p>
          <a:p>
            <a:pPr defTabSz="914400" fontAlgn="base">
              <a:spcBef>
                <a:spcPct val="0"/>
              </a:spcBef>
              <a:spcAft>
                <a:spcPct val="0"/>
              </a:spcAft>
            </a:pPr>
            <a:r>
              <a:rPr lang="es-MX" sz="2800" b="1" dirty="0">
                <a:solidFill>
                  <a:schemeClr val="accent2"/>
                </a:solidFill>
                <a:cs typeface="Arial" charset="0"/>
              </a:rPr>
              <a:t>Es muy importante realizar una encuesta  para saber quienes no cuentan con A.E. , de no tener se realizará un calendario de visitas a sacerdotes, diáconos, religiosas y a los seminarios para que nos puedan apoyar en este apostolado. Ya que sin su guía no lograremos el crecimiento espiritual que tanto nos hace falta en los matrimonios, jóvenes y adolescentes</a:t>
            </a:r>
            <a:endParaRPr lang="en-US" sz="2800" b="1" dirty="0">
              <a:solidFill>
                <a:schemeClr val="accent2"/>
              </a:solidFill>
              <a:cs typeface="Arial" charset="0"/>
            </a:endParaRPr>
          </a:p>
        </p:txBody>
      </p:sp>
    </p:spTree>
    <p:extLst>
      <p:ext uri="{BB962C8B-B14F-4D97-AF65-F5344CB8AC3E}">
        <p14:creationId xmlns:p14="http://schemas.microsoft.com/office/powerpoint/2010/main" val="38449840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24131"/>
          </a:xfrm>
          <a:prstGeom prst="rect">
            <a:avLst/>
          </a:prstGeom>
        </p:spPr>
      </p:pic>
      <p:sp>
        <p:nvSpPr>
          <p:cNvPr id="5" name="TextBox 4"/>
          <p:cNvSpPr txBox="1"/>
          <p:nvPr/>
        </p:nvSpPr>
        <p:spPr>
          <a:xfrm>
            <a:off x="1531794" y="6673334"/>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Marcador de contenido 2"/>
          <p:cNvSpPr txBox="1">
            <a:spLocks/>
          </p:cNvSpPr>
          <p:nvPr/>
        </p:nvSpPr>
        <p:spPr>
          <a:xfrm>
            <a:off x="0" y="704335"/>
            <a:ext cx="12191999" cy="5572524"/>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r>
              <a:rPr lang="es-MX" sz="2800" dirty="0">
                <a:solidFill>
                  <a:srgbClr val="E48312"/>
                </a:solidFill>
                <a:latin typeface="Calibri"/>
              </a:rPr>
              <a:t>e) </a:t>
            </a:r>
            <a:r>
              <a:rPr lang="es-MX" sz="2800" dirty="0">
                <a:solidFill>
                  <a:srgbClr val="000000"/>
                </a:solidFill>
                <a:latin typeface="Calibri"/>
              </a:rPr>
              <a:t>Formar el Colegio de Asistentes Eclesiales de la Diócesis</a:t>
            </a:r>
            <a:r>
              <a:rPr lang="es-MX" sz="2800" dirty="0" smtClean="0">
                <a:solidFill>
                  <a:srgbClr val="000000"/>
                </a:solidFill>
                <a:latin typeface="Calibri"/>
              </a:rPr>
              <a:t>.</a:t>
            </a:r>
          </a:p>
          <a:p>
            <a:pPr>
              <a:buClr>
                <a:srgbClr val="E48312"/>
              </a:buClr>
              <a:defRPr/>
            </a:pPr>
            <a:endParaRPr lang="es-MX" sz="2800" dirty="0">
              <a:solidFill>
                <a:srgbClr val="000000"/>
              </a:solidFill>
              <a:latin typeface="Calibri"/>
            </a:endParaRPr>
          </a:p>
          <a:p>
            <a:pPr>
              <a:buClr>
                <a:srgbClr val="E48312"/>
              </a:buClr>
              <a:defRPr/>
            </a:pPr>
            <a:r>
              <a:rPr lang="es-MX" sz="2800" dirty="0">
                <a:solidFill>
                  <a:schemeClr val="accent2"/>
                </a:solidFill>
                <a:latin typeface="Calibri"/>
              </a:rPr>
              <a:t>La formación de éste nos va a ayudar muchísimo tanto a nosotros como a los Asistentes. Las reuniones se deberán </a:t>
            </a:r>
            <a:r>
              <a:rPr lang="es-MX" sz="2800" dirty="0" smtClean="0">
                <a:solidFill>
                  <a:schemeClr val="accent2"/>
                </a:solidFill>
                <a:latin typeface="Calibri"/>
              </a:rPr>
              <a:t>llevar a </a:t>
            </a:r>
            <a:r>
              <a:rPr lang="es-MX" sz="2800" dirty="0">
                <a:solidFill>
                  <a:schemeClr val="accent2"/>
                </a:solidFill>
                <a:latin typeface="Calibri"/>
              </a:rPr>
              <a:t>cabo con un objetivo común y llegando también a alguna acción sugerida.</a:t>
            </a:r>
          </a:p>
          <a:p>
            <a:pPr>
              <a:buClr>
                <a:srgbClr val="E48312"/>
              </a:buClr>
              <a:defRPr/>
            </a:pPr>
            <a:r>
              <a:rPr lang="es-MX" sz="2800" dirty="0">
                <a:solidFill>
                  <a:schemeClr val="accent2"/>
                </a:solidFill>
                <a:latin typeface="Calibri"/>
              </a:rPr>
              <a:t>Se deberá realizar una programación de reuniones con los Asistentes. Aquí se trata de ponerse de acuerdo para no interferir con sus actividades</a:t>
            </a:r>
            <a:r>
              <a:rPr lang="es-MX" sz="2800" dirty="0" smtClean="0">
                <a:solidFill>
                  <a:schemeClr val="accent2"/>
                </a:solidFill>
                <a:latin typeface="Calibri"/>
              </a:rPr>
              <a:t>.</a:t>
            </a:r>
          </a:p>
          <a:p>
            <a:pPr>
              <a:buClr>
                <a:srgbClr val="E48312"/>
              </a:buClr>
              <a:defRPr/>
            </a:pPr>
            <a:endParaRPr lang="es-MX" sz="2800" dirty="0">
              <a:solidFill>
                <a:srgbClr val="0070C0"/>
              </a:solidFill>
              <a:latin typeface="Calibri"/>
            </a:endParaRPr>
          </a:p>
          <a:p>
            <a:pPr>
              <a:buClr>
                <a:srgbClr val="E48312"/>
              </a:buClr>
              <a:defRPr/>
            </a:pPr>
            <a:r>
              <a:rPr lang="es-MX" sz="2800" i="1" dirty="0">
                <a:solidFill>
                  <a:schemeClr val="tx2"/>
                </a:solidFill>
                <a:latin typeface="Calibri"/>
              </a:rPr>
              <a:t>Es muy importante que se le de aviso al Obispo de la Diócesis y manifestarle de que se trata.</a:t>
            </a:r>
          </a:p>
        </p:txBody>
      </p:sp>
    </p:spTree>
    <p:extLst>
      <p:ext uri="{BB962C8B-B14F-4D97-AF65-F5344CB8AC3E}">
        <p14:creationId xmlns:p14="http://schemas.microsoft.com/office/powerpoint/2010/main" val="38282963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54"/>
            <a:ext cx="12192000" cy="7099193"/>
          </a:xfrm>
          <a:prstGeom prst="rect">
            <a:avLst/>
          </a:prstGeom>
        </p:spPr>
      </p:pic>
      <p:sp>
        <p:nvSpPr>
          <p:cNvPr id="5" name="TextBox 4"/>
          <p:cNvSpPr txBox="1"/>
          <p:nvPr/>
        </p:nvSpPr>
        <p:spPr>
          <a:xfrm>
            <a:off x="1524001" y="6643681"/>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txBox="1">
            <a:spLocks/>
          </p:cNvSpPr>
          <p:nvPr/>
        </p:nvSpPr>
        <p:spPr>
          <a:xfrm>
            <a:off x="177421" y="767546"/>
            <a:ext cx="11764370" cy="548219"/>
          </a:xfrm>
          <a:prstGeom prst="rect">
            <a:avLst/>
          </a:prstGeom>
        </p:spPr>
        <p:txBody>
          <a:bodyPr vert="horz" lIns="91440" tIns="45720" rIns="91440" bIns="45720" rtlCol="0" anchor="ctr">
            <a:normAutofit fontScale="25000" lnSpcReduction="20000"/>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dirty="0">
                <a:solidFill>
                  <a:srgbClr val="865640">
                    <a:lumMod val="50000"/>
                  </a:srgbClr>
                </a:solidFill>
              </a:rPr>
              <a:t>f) </a:t>
            </a: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3100" dirty="0">
                <a:solidFill>
                  <a:srgbClr val="865640">
                    <a:lumMod val="50000"/>
                  </a:srgbClr>
                </a:solidFill>
                <a:latin typeface="Calibri" pitchFamily="34" charset="0"/>
              </a:rPr>
              <a:t/>
            </a:r>
            <a:br>
              <a:rPr lang="es-MX" sz="3100" dirty="0">
                <a:solidFill>
                  <a:srgbClr val="865640">
                    <a:lumMod val="50000"/>
                  </a:srgbClr>
                </a:solidFill>
                <a:latin typeface="Calibri" pitchFamily="34" charset="0"/>
              </a:rPr>
            </a:br>
            <a:r>
              <a:rPr lang="es-MX" sz="12800" dirty="0">
                <a:solidFill>
                  <a:schemeClr val="accent6"/>
                </a:solidFill>
                <a:latin typeface="Calibri" pitchFamily="34" charset="0"/>
              </a:rPr>
              <a:t>f)</a:t>
            </a:r>
            <a:r>
              <a:rPr lang="es-MX" sz="12800" dirty="0">
                <a:solidFill>
                  <a:srgbClr val="FF0000"/>
                </a:solidFill>
                <a:latin typeface="Calibri" pitchFamily="34" charset="0"/>
              </a:rPr>
              <a:t> </a:t>
            </a:r>
            <a:r>
              <a:rPr lang="es-MX" sz="12800" dirty="0">
                <a:solidFill>
                  <a:srgbClr val="000000"/>
                </a:solidFill>
                <a:latin typeface="Calibri" pitchFamily="34" charset="0"/>
              </a:rPr>
              <a:t>Integrar los equipos de Kerigma, Encuentro Conyugal, </a:t>
            </a:r>
            <a:r>
              <a:rPr lang="es-MX" sz="12800" dirty="0" smtClean="0">
                <a:solidFill>
                  <a:srgbClr val="000000"/>
                </a:solidFill>
                <a:latin typeface="Calibri" pitchFamily="34" charset="0"/>
              </a:rPr>
              <a:t>Encuentro </a:t>
            </a:r>
            <a:r>
              <a:rPr lang="es-MX" sz="12800" dirty="0">
                <a:solidFill>
                  <a:srgbClr val="000000"/>
                </a:solidFill>
                <a:latin typeface="Calibri" pitchFamily="34" charset="0"/>
              </a:rPr>
              <a:t>Familiar, supervisando su funcionamiento.</a:t>
            </a:r>
            <a:r>
              <a:rPr lang="es-MX" sz="12800" dirty="0">
                <a:solidFill>
                  <a:srgbClr val="865640">
                    <a:lumMod val="50000"/>
                  </a:srgbClr>
                </a:solidFill>
              </a:rPr>
              <a:t/>
            </a:r>
            <a:br>
              <a:rPr lang="es-MX" sz="12800" dirty="0">
                <a:solidFill>
                  <a:srgbClr val="865640">
                    <a:lumMod val="50000"/>
                  </a:srgbClr>
                </a:solidFill>
              </a:rPr>
            </a:br>
            <a:r>
              <a:rPr lang="es-MX" sz="10400" dirty="0">
                <a:solidFill>
                  <a:srgbClr val="865640">
                    <a:lumMod val="50000"/>
                  </a:srgbClr>
                </a:solidFill>
              </a:rPr>
              <a:t/>
            </a:r>
            <a:br>
              <a:rPr lang="es-MX" sz="10400" dirty="0">
                <a:solidFill>
                  <a:srgbClr val="865640">
                    <a:lumMod val="50000"/>
                  </a:srgbClr>
                </a:solidFill>
              </a:rPr>
            </a:br>
            <a:r>
              <a:rPr lang="es-MX" sz="10400" dirty="0">
                <a:solidFill>
                  <a:srgbClr val="865640">
                    <a:lumMod val="50000"/>
                  </a:srgbClr>
                </a:solidFill>
              </a:rPr>
              <a:t/>
            </a:r>
            <a:br>
              <a:rPr lang="es-MX" sz="104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r>
            <a:br>
              <a:rPr lang="es-MX" sz="2800" dirty="0">
                <a:solidFill>
                  <a:srgbClr val="865640">
                    <a:lumMod val="50000"/>
                  </a:srgbClr>
                </a:solidFill>
              </a:rPr>
            </a:br>
            <a:r>
              <a:rPr lang="es-MX" sz="2800" dirty="0">
                <a:solidFill>
                  <a:srgbClr val="865640">
                    <a:lumMod val="50000"/>
                  </a:srgbClr>
                </a:solidFill>
              </a:rPr>
              <a:t> </a:t>
            </a:r>
            <a:endParaRPr lang="en-US" sz="2800" dirty="0">
              <a:solidFill>
                <a:srgbClr val="865640">
                  <a:lumMod val="50000"/>
                </a:srgbClr>
              </a:solidFill>
            </a:endParaRPr>
          </a:p>
        </p:txBody>
      </p:sp>
      <p:sp>
        <p:nvSpPr>
          <p:cNvPr id="7" name="2 Marcador de contenido"/>
          <p:cNvSpPr txBox="1">
            <a:spLocks/>
          </p:cNvSpPr>
          <p:nvPr/>
        </p:nvSpPr>
        <p:spPr>
          <a:xfrm>
            <a:off x="177421" y="1678675"/>
            <a:ext cx="11900848" cy="4598560"/>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r>
              <a:rPr lang="es-MX" sz="2800" dirty="0">
                <a:solidFill>
                  <a:schemeClr val="accent2"/>
                </a:solidFill>
                <a:latin typeface="Calibri"/>
              </a:rPr>
              <a:t>Revisar con cuantos equipos cuenta la diócesis y cómo están trabajando. Si es necesario se integrarán  más equipos   para poder abarcar toda la diócesis  para poder  ofrecer periódicamente los  encuentros, con el fin de que los equiperos no se queden sin vivirlos.</a:t>
            </a:r>
          </a:p>
          <a:p>
            <a:pPr>
              <a:buClr>
                <a:srgbClr val="E48312"/>
              </a:buClr>
              <a:defRPr/>
            </a:pPr>
            <a:r>
              <a:rPr lang="es-MX" sz="2800" dirty="0">
                <a:solidFill>
                  <a:schemeClr val="accent2"/>
                </a:solidFill>
                <a:latin typeface="Calibri"/>
              </a:rPr>
              <a:t>Una vez formado el equipo cuidar de su constante fortalecimiento.  </a:t>
            </a:r>
            <a:endParaRPr lang="es-MX" sz="2800" dirty="0" smtClean="0">
              <a:solidFill>
                <a:schemeClr val="accent2"/>
              </a:solidFill>
              <a:latin typeface="Calibri"/>
            </a:endParaRPr>
          </a:p>
          <a:p>
            <a:pPr>
              <a:buClr>
                <a:srgbClr val="E48312"/>
              </a:buClr>
              <a:defRPr/>
            </a:pPr>
            <a:r>
              <a:rPr lang="es-MX" sz="2800" dirty="0" smtClean="0">
                <a:solidFill>
                  <a:schemeClr val="accent2"/>
                </a:solidFill>
                <a:latin typeface="Calibri"/>
              </a:rPr>
              <a:t>  </a:t>
            </a:r>
            <a:endParaRPr lang="es-MX" sz="2800" dirty="0">
              <a:solidFill>
                <a:schemeClr val="accent2"/>
              </a:solidFill>
              <a:latin typeface="Calibri"/>
            </a:endParaRPr>
          </a:p>
          <a:p>
            <a:pPr>
              <a:buClr>
                <a:srgbClr val="E48312"/>
              </a:buClr>
              <a:defRPr/>
            </a:pPr>
            <a:r>
              <a:rPr lang="es-MX" sz="2800" dirty="0">
                <a:solidFill>
                  <a:srgbClr val="0070C0"/>
                </a:solidFill>
                <a:latin typeface="Calibri"/>
              </a:rPr>
              <a:t> </a:t>
            </a:r>
            <a:r>
              <a:rPr lang="es-MX" sz="2800" dirty="0">
                <a:solidFill>
                  <a:schemeClr val="tx2"/>
                </a:solidFill>
                <a:latin typeface="Calibri"/>
              </a:rPr>
              <a:t>Establecer un programa de impartición de  Encuentros y darle seguimiento. </a:t>
            </a:r>
          </a:p>
        </p:txBody>
      </p:sp>
    </p:spTree>
    <p:extLst>
      <p:ext uri="{BB962C8B-B14F-4D97-AF65-F5344CB8AC3E}">
        <p14:creationId xmlns:p14="http://schemas.microsoft.com/office/powerpoint/2010/main" val="42193967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55893"/>
          </a:xfrm>
          <a:prstGeom prst="rect">
            <a:avLst/>
          </a:prstGeom>
        </p:spPr>
      </p:pic>
      <p:sp>
        <p:nvSpPr>
          <p:cNvPr id="5" name="TextBox 4"/>
          <p:cNvSpPr txBox="1"/>
          <p:nvPr/>
        </p:nvSpPr>
        <p:spPr>
          <a:xfrm>
            <a:off x="1586386" y="6642766"/>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txBox="1">
            <a:spLocks/>
          </p:cNvSpPr>
          <p:nvPr/>
        </p:nvSpPr>
        <p:spPr>
          <a:xfrm>
            <a:off x="0" y="218362"/>
            <a:ext cx="12192000" cy="918654"/>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dirty="0">
                <a:solidFill>
                  <a:srgbClr val="E48312"/>
                </a:solidFill>
              </a:rPr>
              <a:t>g) </a:t>
            </a:r>
            <a:r>
              <a:rPr lang="es-MX" dirty="0">
                <a:solidFill>
                  <a:srgbClr val="865640">
                    <a:lumMod val="50000"/>
                  </a:srgbClr>
                </a:solidFill>
              </a:rPr>
              <a:t>Promover la preparación integral de los Equipos  para los momentos fuertes.</a:t>
            </a:r>
            <a:endParaRPr lang="en-US" dirty="0">
              <a:solidFill>
                <a:srgbClr val="865640">
                  <a:lumMod val="50000"/>
                </a:srgbClr>
              </a:solidFill>
            </a:endParaRPr>
          </a:p>
        </p:txBody>
      </p:sp>
      <p:sp>
        <p:nvSpPr>
          <p:cNvPr id="7" name="2 Marcador de contenido"/>
          <p:cNvSpPr txBox="1">
            <a:spLocks/>
          </p:cNvSpPr>
          <p:nvPr/>
        </p:nvSpPr>
        <p:spPr>
          <a:xfrm>
            <a:off x="0" y="1601042"/>
            <a:ext cx="12192000" cy="4700530"/>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r>
              <a:rPr lang="es-MX" sz="2800" dirty="0">
                <a:solidFill>
                  <a:schemeClr val="accent2"/>
                </a:solidFill>
                <a:latin typeface="Calibri"/>
              </a:rPr>
              <a:t>Los facilitadores deberán conocer a fondo el material del Encuentro que les corresponde, además de llevar los cursos de:</a:t>
            </a:r>
          </a:p>
          <a:p>
            <a:pPr>
              <a:buClr>
                <a:srgbClr val="E48312"/>
              </a:buClr>
              <a:defRPr/>
            </a:pPr>
            <a:r>
              <a:rPr lang="es-MX" sz="2800" dirty="0">
                <a:solidFill>
                  <a:schemeClr val="accent2"/>
                </a:solidFill>
                <a:latin typeface="Calibri"/>
              </a:rPr>
              <a:t>Manejo de grupos</a:t>
            </a:r>
          </a:p>
          <a:p>
            <a:pPr>
              <a:buClr>
                <a:srgbClr val="E48312"/>
              </a:buClr>
              <a:defRPr/>
            </a:pPr>
            <a:r>
              <a:rPr lang="es-MX" sz="2800" dirty="0">
                <a:solidFill>
                  <a:schemeClr val="accent2"/>
                </a:solidFill>
                <a:latin typeface="Calibri"/>
              </a:rPr>
              <a:t>Hablar en público</a:t>
            </a:r>
          </a:p>
          <a:p>
            <a:pPr>
              <a:buClr>
                <a:srgbClr val="E48312"/>
              </a:buClr>
              <a:defRPr/>
            </a:pPr>
            <a:r>
              <a:rPr lang="es-MX" sz="2800" dirty="0">
                <a:solidFill>
                  <a:schemeClr val="accent2"/>
                </a:solidFill>
                <a:latin typeface="Calibri"/>
              </a:rPr>
              <a:t>Dinámicas y su manejo </a:t>
            </a:r>
          </a:p>
          <a:p>
            <a:pPr>
              <a:buClr>
                <a:srgbClr val="E48312"/>
              </a:buClr>
              <a:defRPr/>
            </a:pPr>
            <a:r>
              <a:rPr lang="es-MX" sz="2800" dirty="0">
                <a:solidFill>
                  <a:schemeClr val="accent2"/>
                </a:solidFill>
                <a:latin typeface="Calibri"/>
              </a:rPr>
              <a:t>Sexualidad en el amor</a:t>
            </a:r>
          </a:p>
          <a:p>
            <a:pPr>
              <a:buClr>
                <a:srgbClr val="E48312"/>
              </a:buClr>
              <a:defRPr/>
            </a:pPr>
            <a:r>
              <a:rPr lang="es-MX" sz="2800" dirty="0">
                <a:solidFill>
                  <a:schemeClr val="accent2"/>
                </a:solidFill>
                <a:latin typeface="Calibri"/>
              </a:rPr>
              <a:t>Curso Billings</a:t>
            </a:r>
          </a:p>
          <a:p>
            <a:pPr>
              <a:buClr>
                <a:srgbClr val="E48312"/>
              </a:buClr>
              <a:defRPr/>
            </a:pPr>
            <a:r>
              <a:rPr lang="es-MX" sz="2800" dirty="0">
                <a:solidFill>
                  <a:schemeClr val="tx2"/>
                </a:solidFill>
                <a:latin typeface="Calibri"/>
              </a:rPr>
              <a:t>Y todos los cursos que pide el ECN para el promotor-facilitador y  para un matrimonio de Área V de Sector. </a:t>
            </a:r>
          </a:p>
          <a:p>
            <a:pPr>
              <a:buClr>
                <a:srgbClr val="E48312"/>
              </a:buClr>
              <a:defRPr/>
            </a:pPr>
            <a:endParaRPr lang="es-MX" dirty="0">
              <a:solidFill>
                <a:srgbClr val="BD582C">
                  <a:lumMod val="50000"/>
                </a:srgbClr>
              </a:solidFill>
              <a:latin typeface="Calibri"/>
            </a:endParaRPr>
          </a:p>
          <a:p>
            <a:pPr>
              <a:buClr>
                <a:srgbClr val="E48312"/>
              </a:buClr>
              <a:defRPr/>
            </a:pPr>
            <a:endParaRPr lang="en-US" dirty="0">
              <a:solidFill>
                <a:srgbClr val="BD582C">
                  <a:lumMod val="50000"/>
                </a:srgbClr>
              </a:solidFill>
              <a:latin typeface="Calibri"/>
            </a:endParaRPr>
          </a:p>
        </p:txBody>
      </p:sp>
    </p:spTree>
    <p:extLst>
      <p:ext uri="{BB962C8B-B14F-4D97-AF65-F5344CB8AC3E}">
        <p14:creationId xmlns:p14="http://schemas.microsoft.com/office/powerpoint/2010/main" val="35236841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69540"/>
          </a:xfrm>
          <a:prstGeom prst="rect">
            <a:avLst/>
          </a:prstGeom>
        </p:spPr>
      </p:pic>
      <p:sp>
        <p:nvSpPr>
          <p:cNvPr id="5" name="TextBox 4"/>
          <p:cNvSpPr txBox="1"/>
          <p:nvPr/>
        </p:nvSpPr>
        <p:spPr>
          <a:xfrm>
            <a:off x="1531794" y="6643681"/>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Marcador de contenido 2"/>
          <p:cNvSpPr txBox="1">
            <a:spLocks/>
          </p:cNvSpPr>
          <p:nvPr/>
        </p:nvSpPr>
        <p:spPr>
          <a:xfrm>
            <a:off x="0" y="232009"/>
            <a:ext cx="12192000" cy="6206952"/>
          </a:xfrm>
          <a:prstGeom prst="rect">
            <a:avLst/>
          </a:prstGeom>
        </p:spPr>
        <p:txBody>
          <a:bodyPr vert="horz" lIns="0" tIns="45720" rIns="0" bIns="45720" rtlCol="0">
            <a:normAutofit lnSpcReduction="10000"/>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defTabSz="914400" fontAlgn="base">
              <a:lnSpc>
                <a:spcPct val="100000"/>
              </a:lnSpc>
              <a:spcBef>
                <a:spcPct val="0"/>
              </a:spcBef>
              <a:spcAft>
                <a:spcPct val="0"/>
              </a:spcAft>
              <a:buClrTx/>
              <a:buSzTx/>
              <a:buNone/>
              <a:defRPr/>
            </a:pPr>
            <a:r>
              <a:rPr lang="es-MX" sz="2400" dirty="0">
                <a:solidFill>
                  <a:srgbClr val="0070C0"/>
                </a:solidFill>
                <a:latin typeface="Calibri"/>
                <a:cs typeface="Arial" charset="0"/>
              </a:rPr>
              <a:t>Capacitación con un doble proceso que incluya, por una parte el crecimiento de cada uno de los miembros del equipo en conjunto y por otro lado que se alcancen los objetivos propuestos</a:t>
            </a:r>
            <a:r>
              <a:rPr lang="es-MX" sz="2400" dirty="0" smtClean="0">
                <a:solidFill>
                  <a:srgbClr val="0070C0"/>
                </a:solidFill>
                <a:latin typeface="Calibri"/>
                <a:cs typeface="Arial" charset="0"/>
              </a:rPr>
              <a:t>. </a:t>
            </a:r>
          </a:p>
          <a:p>
            <a:pPr marL="0" indent="0" defTabSz="914400" fontAlgn="base">
              <a:lnSpc>
                <a:spcPct val="100000"/>
              </a:lnSpc>
              <a:spcBef>
                <a:spcPct val="0"/>
              </a:spcBef>
              <a:spcAft>
                <a:spcPct val="0"/>
              </a:spcAft>
              <a:buClrTx/>
              <a:buSzTx/>
              <a:buNone/>
              <a:defRPr/>
            </a:pPr>
            <a:r>
              <a:rPr lang="es-MX" sz="2800" dirty="0" smtClean="0">
                <a:solidFill>
                  <a:srgbClr val="FF0000"/>
                </a:solidFill>
                <a:latin typeface="Calibri"/>
                <a:cs typeface="Arial" charset="0"/>
              </a:rPr>
              <a:t>Asegurarse </a:t>
            </a:r>
            <a:r>
              <a:rPr lang="es-MX" sz="2800" dirty="0">
                <a:solidFill>
                  <a:srgbClr val="FF0000"/>
                </a:solidFill>
                <a:latin typeface="Calibri"/>
                <a:cs typeface="Arial" charset="0"/>
              </a:rPr>
              <a:t>que se tengan los cursos indicados por el ECN para un matrimonio promotor-facilitador y para los matrimonios de Área V de Sector.</a:t>
            </a:r>
          </a:p>
          <a:p>
            <a:pPr marL="0" indent="0" defTabSz="914400" fontAlgn="base">
              <a:lnSpc>
                <a:spcPct val="100000"/>
              </a:lnSpc>
              <a:spcBef>
                <a:spcPct val="0"/>
              </a:spcBef>
              <a:spcAft>
                <a:spcPct val="0"/>
              </a:spcAft>
              <a:buClrTx/>
              <a:buSzTx/>
              <a:buNone/>
              <a:defRPr/>
            </a:pPr>
            <a:r>
              <a:rPr lang="es-MX" sz="2400" dirty="0">
                <a:solidFill>
                  <a:srgbClr val="BD582C"/>
                </a:solidFill>
                <a:latin typeface="Calibri"/>
                <a:cs typeface="Arial" charset="0"/>
              </a:rPr>
              <a:t> </a:t>
            </a:r>
          </a:p>
          <a:p>
            <a:pPr marL="285750" indent="-285750" defTabSz="914400" fontAlgn="base">
              <a:lnSpc>
                <a:spcPct val="150000"/>
              </a:lnSpc>
              <a:spcBef>
                <a:spcPct val="0"/>
              </a:spcBef>
              <a:spcAft>
                <a:spcPct val="0"/>
              </a:spcAft>
              <a:buClrTx/>
              <a:buSzTx/>
              <a:buFont typeface="Arial" pitchFamily="34" charset="0"/>
              <a:buChar char="•"/>
              <a:defRPr/>
            </a:pPr>
            <a:r>
              <a:rPr lang="es-MX" sz="2400" dirty="0">
                <a:solidFill>
                  <a:prstClr val="black"/>
                </a:solidFill>
                <a:latin typeface="Calibri"/>
                <a:cs typeface="Arial" charset="0"/>
              </a:rPr>
              <a:t>Haber vivido el CBF con los momentos fuertes.</a:t>
            </a:r>
          </a:p>
          <a:p>
            <a:pPr marL="285750" indent="-285750" defTabSz="914400" fontAlgn="base">
              <a:lnSpc>
                <a:spcPct val="150000"/>
              </a:lnSpc>
              <a:spcBef>
                <a:spcPct val="0"/>
              </a:spcBef>
              <a:spcAft>
                <a:spcPct val="0"/>
              </a:spcAft>
              <a:buClrTx/>
              <a:buSzTx/>
              <a:buFont typeface="Arial" pitchFamily="34" charset="0"/>
              <a:buChar char="•"/>
              <a:defRPr/>
            </a:pPr>
            <a:r>
              <a:rPr lang="es-MX" sz="2400" dirty="0">
                <a:solidFill>
                  <a:prstClr val="black"/>
                </a:solidFill>
                <a:latin typeface="Calibri"/>
                <a:cs typeface="Arial" charset="0"/>
              </a:rPr>
              <a:t>Curso de capacitación Integral Progresiva I y II</a:t>
            </a:r>
          </a:p>
          <a:p>
            <a:pPr marL="285750" indent="-285750" defTabSz="914400" fontAlgn="base">
              <a:lnSpc>
                <a:spcPct val="150000"/>
              </a:lnSpc>
              <a:spcBef>
                <a:spcPct val="0"/>
              </a:spcBef>
              <a:spcAft>
                <a:spcPct val="0"/>
              </a:spcAft>
              <a:buClrTx/>
              <a:buSzTx/>
              <a:buFont typeface="Arial" pitchFamily="34" charset="0"/>
              <a:buChar char="•"/>
              <a:defRPr/>
            </a:pPr>
            <a:r>
              <a:rPr lang="es-MX" sz="2400" dirty="0">
                <a:solidFill>
                  <a:prstClr val="black"/>
                </a:solidFill>
                <a:latin typeface="Calibri"/>
                <a:cs typeface="Arial" charset="0"/>
              </a:rPr>
              <a:t>Taller de Metodología</a:t>
            </a:r>
          </a:p>
          <a:p>
            <a:pPr marL="285750" indent="-285750" defTabSz="914400" fontAlgn="base">
              <a:lnSpc>
                <a:spcPct val="150000"/>
              </a:lnSpc>
              <a:spcBef>
                <a:spcPct val="0"/>
              </a:spcBef>
              <a:spcAft>
                <a:spcPct val="0"/>
              </a:spcAft>
              <a:buClrTx/>
              <a:buSzTx/>
              <a:buFont typeface="Arial" pitchFamily="34" charset="0"/>
              <a:buChar char="•"/>
              <a:defRPr/>
            </a:pPr>
            <a:r>
              <a:rPr lang="es-MX" sz="2400" dirty="0">
                <a:solidFill>
                  <a:prstClr val="black"/>
                </a:solidFill>
                <a:latin typeface="Calibri"/>
                <a:cs typeface="Arial" charset="0"/>
              </a:rPr>
              <a:t>Curso sobre el Manual de Procedimientos del Ser y Hacer del ECS</a:t>
            </a:r>
          </a:p>
          <a:p>
            <a:pPr marL="285750" indent="-285750" defTabSz="914400" fontAlgn="base">
              <a:lnSpc>
                <a:spcPct val="150000"/>
              </a:lnSpc>
              <a:spcBef>
                <a:spcPct val="0"/>
              </a:spcBef>
              <a:spcAft>
                <a:spcPct val="0"/>
              </a:spcAft>
              <a:buClrTx/>
              <a:buSzTx/>
              <a:buFont typeface="Arial" pitchFamily="34" charset="0"/>
              <a:buChar char="•"/>
              <a:defRPr/>
            </a:pPr>
            <a:r>
              <a:rPr lang="es-MX" sz="2400" dirty="0">
                <a:solidFill>
                  <a:prstClr val="black"/>
                </a:solidFill>
                <a:latin typeface="Calibri"/>
                <a:cs typeface="Arial" charset="0"/>
              </a:rPr>
              <a:t>Curso de Profundización para dirigentes</a:t>
            </a:r>
          </a:p>
          <a:p>
            <a:pPr marL="285750" indent="-285750" defTabSz="914400" fontAlgn="base">
              <a:lnSpc>
                <a:spcPct val="150000"/>
              </a:lnSpc>
              <a:spcBef>
                <a:spcPct val="0"/>
              </a:spcBef>
              <a:spcAft>
                <a:spcPct val="0"/>
              </a:spcAft>
              <a:buClrTx/>
              <a:buSzTx/>
              <a:buFont typeface="Arial" pitchFamily="34" charset="0"/>
              <a:buChar char="•"/>
              <a:defRPr/>
            </a:pPr>
            <a:r>
              <a:rPr lang="es-MX" sz="2400" dirty="0">
                <a:solidFill>
                  <a:prstClr val="black"/>
                </a:solidFill>
                <a:latin typeface="Calibri"/>
                <a:cs typeface="Arial" charset="0"/>
              </a:rPr>
              <a:t>Curso sobre el Manual de Organización del MFC</a:t>
            </a:r>
          </a:p>
          <a:p>
            <a:pPr marL="285750" indent="-285750" defTabSz="914400" fontAlgn="base">
              <a:lnSpc>
                <a:spcPct val="150000"/>
              </a:lnSpc>
              <a:spcBef>
                <a:spcPct val="0"/>
              </a:spcBef>
              <a:spcAft>
                <a:spcPct val="0"/>
              </a:spcAft>
              <a:buClrTx/>
              <a:buSzTx/>
              <a:buFont typeface="Arial" pitchFamily="34" charset="0"/>
              <a:buChar char="•"/>
              <a:defRPr/>
            </a:pPr>
            <a:r>
              <a:rPr lang="es-MX" sz="2400" dirty="0">
                <a:solidFill>
                  <a:prstClr val="black"/>
                </a:solidFill>
                <a:latin typeface="Calibri"/>
                <a:cs typeface="Arial" charset="0"/>
              </a:rPr>
              <a:t>Recibir capacitación con respecto al manejo del Área</a:t>
            </a:r>
          </a:p>
          <a:p>
            <a:pPr marL="285750" indent="-285750" defTabSz="914400" fontAlgn="base">
              <a:lnSpc>
                <a:spcPct val="150000"/>
              </a:lnSpc>
              <a:spcBef>
                <a:spcPct val="0"/>
              </a:spcBef>
              <a:spcAft>
                <a:spcPct val="0"/>
              </a:spcAft>
              <a:buClrTx/>
              <a:buSzTx/>
              <a:buFont typeface="Arial" pitchFamily="34" charset="0"/>
              <a:buChar char="•"/>
              <a:defRPr/>
            </a:pPr>
            <a:r>
              <a:rPr lang="es-MX" sz="2400" dirty="0">
                <a:solidFill>
                  <a:prstClr val="black"/>
                </a:solidFill>
                <a:latin typeface="Calibri"/>
                <a:cs typeface="Arial" charset="0"/>
              </a:rPr>
              <a:t>Estudio de la carta de identidad y ordenamiento del MFC</a:t>
            </a:r>
          </a:p>
          <a:p>
            <a:pPr>
              <a:buClr>
                <a:srgbClr val="E48312"/>
              </a:buClr>
              <a:defRPr/>
            </a:pPr>
            <a:endParaRPr lang="es-MX" dirty="0">
              <a:solidFill>
                <a:srgbClr val="BD582C">
                  <a:lumMod val="50000"/>
                </a:srgbClr>
              </a:solidFill>
              <a:latin typeface="Calibri"/>
            </a:endParaRPr>
          </a:p>
        </p:txBody>
      </p:sp>
    </p:spTree>
    <p:extLst>
      <p:ext uri="{BB962C8B-B14F-4D97-AF65-F5344CB8AC3E}">
        <p14:creationId xmlns:p14="http://schemas.microsoft.com/office/powerpoint/2010/main" val="1808938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124131"/>
          </a:xfrm>
          <a:prstGeom prst="rect">
            <a:avLst/>
          </a:prstGeom>
        </p:spPr>
      </p:pic>
      <p:sp>
        <p:nvSpPr>
          <p:cNvPr id="5" name="TextBox 4"/>
          <p:cNvSpPr txBox="1"/>
          <p:nvPr/>
        </p:nvSpPr>
        <p:spPr>
          <a:xfrm>
            <a:off x="1524001" y="6643681"/>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Título 1"/>
          <p:cNvSpPr txBox="1">
            <a:spLocks/>
          </p:cNvSpPr>
          <p:nvPr/>
        </p:nvSpPr>
        <p:spPr>
          <a:xfrm>
            <a:off x="2621281" y="299925"/>
            <a:ext cx="6832069" cy="1138327"/>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sz="4400" dirty="0">
                <a:solidFill>
                  <a:srgbClr val="FF0000"/>
                </a:solidFill>
                <a:latin typeface="Calibri"/>
              </a:rPr>
              <a:t>OBJETIVOS DE AREA  V</a:t>
            </a:r>
            <a:r>
              <a:rPr lang="es-MX" dirty="0">
                <a:solidFill>
                  <a:srgbClr val="FF0000"/>
                </a:solidFill>
              </a:rPr>
              <a:t/>
            </a:r>
            <a:br>
              <a:rPr lang="es-MX" dirty="0">
                <a:solidFill>
                  <a:srgbClr val="FF0000"/>
                </a:solidFill>
              </a:rPr>
            </a:br>
            <a:endParaRPr lang="es-MX" dirty="0">
              <a:solidFill>
                <a:srgbClr val="FF0000"/>
              </a:solidFill>
            </a:endParaRPr>
          </a:p>
        </p:txBody>
      </p:sp>
      <p:sp>
        <p:nvSpPr>
          <p:cNvPr id="7" name="Marcador de contenido 2"/>
          <p:cNvSpPr txBox="1">
            <a:spLocks/>
          </p:cNvSpPr>
          <p:nvPr/>
        </p:nvSpPr>
        <p:spPr>
          <a:xfrm>
            <a:off x="1524001" y="1542198"/>
            <a:ext cx="9128410" cy="4253297"/>
          </a:xfrm>
          <a:prstGeom prst="rect">
            <a:avLst/>
          </a:prstGeom>
        </p:spPr>
        <p:txBody>
          <a:bodyPr vert="horz" lIns="0" tIns="45720" rIns="0" bIns="45720" rtlCol="0">
            <a:normAutofit fontScale="92500"/>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342900" indent="-342900" algn="just">
              <a:buClr>
                <a:srgbClr val="E48312"/>
              </a:buClr>
              <a:buFont typeface="Arial" pitchFamily="34" charset="0"/>
              <a:buChar char="•"/>
              <a:defRPr/>
            </a:pPr>
            <a:r>
              <a:rPr lang="es-MX" sz="2800" dirty="0">
                <a:solidFill>
                  <a:prstClr val="black"/>
                </a:solidFill>
                <a:latin typeface="Calibri"/>
              </a:rPr>
              <a:t>Ayudar al crecimiento Espiritual de todos los miembros del MFC.</a:t>
            </a:r>
          </a:p>
          <a:p>
            <a:pPr marL="342900" indent="-342900" algn="just">
              <a:buClr>
                <a:srgbClr val="E48312"/>
              </a:buClr>
              <a:buFont typeface="Arial" pitchFamily="34" charset="0"/>
              <a:buChar char="•"/>
              <a:defRPr/>
            </a:pPr>
            <a:r>
              <a:rPr lang="es-MX" sz="2800" dirty="0">
                <a:solidFill>
                  <a:prstClr val="black"/>
                </a:solidFill>
                <a:latin typeface="Calibri"/>
              </a:rPr>
              <a:t>Asegurar que los matrimonios del CBF vivan sus momentos fuertes y el ciclo litúrgico con la Iglesia.</a:t>
            </a:r>
          </a:p>
          <a:p>
            <a:pPr marL="342900" indent="-342900" algn="just">
              <a:buClr>
                <a:srgbClr val="E48312"/>
              </a:buClr>
              <a:buFont typeface="Arial" pitchFamily="34" charset="0"/>
              <a:buChar char="•"/>
              <a:defRPr/>
            </a:pPr>
            <a:r>
              <a:rPr lang="es-MX" sz="2800" dirty="0">
                <a:solidFill>
                  <a:prstClr val="black"/>
                </a:solidFill>
                <a:latin typeface="Calibri"/>
              </a:rPr>
              <a:t>Que en las reuniones de formación no dejen de hacer un discernimiento de las lecturas bíblicas y de los documentos de la iglesia ahí recomendados.</a:t>
            </a:r>
          </a:p>
          <a:p>
            <a:pPr marL="342900" indent="-342900" algn="just">
              <a:buClr>
                <a:srgbClr val="E48312"/>
              </a:buClr>
              <a:buFont typeface="Arial" pitchFamily="34" charset="0"/>
              <a:buChar char="•"/>
              <a:defRPr/>
            </a:pPr>
            <a:r>
              <a:rPr lang="es-MX" sz="2800" dirty="0">
                <a:solidFill>
                  <a:prstClr val="black"/>
                </a:solidFill>
                <a:latin typeface="Calibri"/>
              </a:rPr>
              <a:t>Verificar que el ECD, ECS y EZ cuenten con un Asistente Eclesial.</a:t>
            </a:r>
          </a:p>
          <a:p>
            <a:pPr marL="342900" indent="-342900" algn="just">
              <a:buClr>
                <a:srgbClr val="E48312"/>
              </a:buClr>
              <a:buFont typeface="Arial" pitchFamily="34" charset="0"/>
              <a:buChar char="•"/>
              <a:defRPr/>
            </a:pPr>
            <a:r>
              <a:rPr lang="es-MX" sz="2800" dirty="0">
                <a:solidFill>
                  <a:prstClr val="black"/>
                </a:solidFill>
                <a:latin typeface="Calibri"/>
              </a:rPr>
              <a:t>Asegurar el buen desempeño del Asistente Eclesial Diocesano en su labor, apoyándolo en todo lo que él requiera.</a:t>
            </a:r>
          </a:p>
          <a:p>
            <a:pPr marL="0" indent="0" algn="just">
              <a:buClr>
                <a:srgbClr val="E48312"/>
              </a:buClr>
              <a:buNone/>
              <a:defRPr/>
            </a:pPr>
            <a:endParaRPr lang="es-MX" sz="2800"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p:txBody>
      </p:sp>
    </p:spTree>
    <p:extLst>
      <p:ext uri="{BB962C8B-B14F-4D97-AF65-F5344CB8AC3E}">
        <p14:creationId xmlns:p14="http://schemas.microsoft.com/office/powerpoint/2010/main" val="1835748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32"/>
            <a:ext cx="12192000" cy="7096836"/>
          </a:xfrm>
          <a:prstGeom prst="rect">
            <a:avLst/>
          </a:prstGeom>
        </p:spPr>
      </p:pic>
      <p:sp>
        <p:nvSpPr>
          <p:cNvPr id="5" name="TextBox 4"/>
          <p:cNvSpPr txBox="1"/>
          <p:nvPr/>
        </p:nvSpPr>
        <p:spPr>
          <a:xfrm>
            <a:off x="1531794" y="6674759"/>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txBox="1">
            <a:spLocks/>
          </p:cNvSpPr>
          <p:nvPr/>
        </p:nvSpPr>
        <p:spPr>
          <a:xfrm>
            <a:off x="0" y="163773"/>
            <a:ext cx="12191999" cy="824653"/>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sz="2800" dirty="0">
                <a:solidFill>
                  <a:srgbClr val="E48312"/>
                </a:solidFill>
                <a:latin typeface="Calibri" pitchFamily="34" charset="0"/>
              </a:rPr>
              <a:t>h)  </a:t>
            </a:r>
            <a:r>
              <a:rPr lang="es-MX" sz="2800" dirty="0">
                <a:solidFill>
                  <a:srgbClr val="000000"/>
                </a:solidFill>
                <a:latin typeface="Calibri" pitchFamily="34" charset="0"/>
              </a:rPr>
              <a:t>Vigilar el desempeño de los matrimonios responsables de Área V de Sector en relación de sus funciones</a:t>
            </a:r>
            <a:r>
              <a:rPr lang="es-MX" dirty="0">
                <a:solidFill>
                  <a:srgbClr val="000000"/>
                </a:solidFill>
              </a:rPr>
              <a:t>.</a:t>
            </a:r>
            <a:endParaRPr lang="en-US" dirty="0">
              <a:solidFill>
                <a:srgbClr val="000000"/>
              </a:solidFill>
            </a:endParaRPr>
          </a:p>
        </p:txBody>
      </p:sp>
      <p:sp>
        <p:nvSpPr>
          <p:cNvPr id="7" name="2 Marcador de contenido"/>
          <p:cNvSpPr txBox="1">
            <a:spLocks/>
          </p:cNvSpPr>
          <p:nvPr/>
        </p:nvSpPr>
        <p:spPr>
          <a:xfrm>
            <a:off x="95535" y="1269239"/>
            <a:ext cx="11914496" cy="5327143"/>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r>
              <a:rPr lang="es-MX" sz="2400" dirty="0">
                <a:solidFill>
                  <a:srgbClr val="0070C0"/>
                </a:solidFill>
                <a:latin typeface="Calibri"/>
              </a:rPr>
              <a:t>*   </a:t>
            </a:r>
            <a:r>
              <a:rPr lang="es-MX" sz="2400" dirty="0">
                <a:solidFill>
                  <a:schemeClr val="accent2"/>
                </a:solidFill>
                <a:latin typeface="Calibri"/>
              </a:rPr>
              <a:t>Tener reuniones con los matrimonios para ver el avance en sus indicadores.</a:t>
            </a:r>
          </a:p>
          <a:p>
            <a:pPr>
              <a:buClr>
                <a:srgbClr val="E48312"/>
              </a:buClr>
              <a:defRPr/>
            </a:pPr>
            <a:r>
              <a:rPr lang="es-MX" sz="2400" dirty="0">
                <a:solidFill>
                  <a:schemeClr val="accent2"/>
                </a:solidFill>
                <a:latin typeface="Calibri"/>
              </a:rPr>
              <a:t>*    Tener retroalimentación con el Área V diocesana y la Áreas V de sector.</a:t>
            </a:r>
          </a:p>
          <a:p>
            <a:pPr>
              <a:buClr>
                <a:srgbClr val="E48312"/>
              </a:buClr>
              <a:defRPr/>
            </a:pPr>
            <a:r>
              <a:rPr lang="es-MX" sz="2400" dirty="0">
                <a:solidFill>
                  <a:schemeClr val="accent2"/>
                </a:solidFill>
                <a:latin typeface="Calibri"/>
              </a:rPr>
              <a:t>*     Supervisar el cumplimiento de los programas de tiempos y momentos fuertes .</a:t>
            </a:r>
          </a:p>
          <a:p>
            <a:pPr>
              <a:buClr>
                <a:srgbClr val="E48312"/>
              </a:buClr>
              <a:defRPr/>
            </a:pPr>
            <a:r>
              <a:rPr lang="es-MX" sz="2400" dirty="0">
                <a:solidFill>
                  <a:schemeClr val="accent2"/>
                </a:solidFill>
                <a:latin typeface="Calibri"/>
              </a:rPr>
              <a:t>*     Porcentaje  Equipos de Sector que cuentan con A.E.</a:t>
            </a:r>
          </a:p>
          <a:p>
            <a:pPr>
              <a:buClr>
                <a:srgbClr val="E48312"/>
              </a:buClr>
              <a:defRPr/>
            </a:pPr>
            <a:r>
              <a:rPr lang="es-MX" sz="2400" dirty="0">
                <a:solidFill>
                  <a:schemeClr val="accent2"/>
                </a:solidFill>
                <a:latin typeface="Calibri"/>
              </a:rPr>
              <a:t>*     Porcentaje de Equipos Zonales que cuentan con A.E.</a:t>
            </a:r>
          </a:p>
          <a:p>
            <a:pPr>
              <a:buClr>
                <a:srgbClr val="E48312"/>
              </a:buClr>
              <a:defRPr/>
            </a:pPr>
            <a:r>
              <a:rPr lang="es-MX" sz="2400" dirty="0">
                <a:solidFill>
                  <a:schemeClr val="accent2"/>
                </a:solidFill>
                <a:latin typeface="Calibri"/>
              </a:rPr>
              <a:t>*     Porcentaje de momentos fuertes que cuentan con A.E.</a:t>
            </a:r>
          </a:p>
          <a:p>
            <a:pPr>
              <a:buClr>
                <a:srgbClr val="E48312"/>
              </a:buClr>
              <a:defRPr/>
            </a:pPr>
            <a:r>
              <a:rPr lang="es-MX" sz="2400" dirty="0">
                <a:solidFill>
                  <a:schemeClr val="accent2"/>
                </a:solidFill>
                <a:latin typeface="Calibri"/>
              </a:rPr>
              <a:t>*     Porcentaje de matrimonios que vivieron los momentos fuertes.</a:t>
            </a:r>
          </a:p>
          <a:p>
            <a:pPr>
              <a:buClr>
                <a:srgbClr val="E48312"/>
              </a:buClr>
              <a:defRPr/>
            </a:pPr>
            <a:r>
              <a:rPr lang="es-MX" sz="2400" dirty="0">
                <a:solidFill>
                  <a:schemeClr val="accent2"/>
                </a:solidFill>
                <a:latin typeface="Calibri"/>
              </a:rPr>
              <a:t>*     Cumplimiento de los programas de tiempos fuertes del Ciclo Litúrgico en los sectores</a:t>
            </a:r>
          </a:p>
          <a:p>
            <a:pPr>
              <a:buClr>
                <a:srgbClr val="E48312"/>
              </a:buClr>
              <a:defRPr/>
            </a:pPr>
            <a:r>
              <a:rPr lang="es-MX" sz="2400" dirty="0">
                <a:solidFill>
                  <a:schemeClr val="accent2"/>
                </a:solidFill>
                <a:latin typeface="Calibri"/>
              </a:rPr>
              <a:t>        Reunión General de Adviento, Cuaresma-Pascua y Pentecostés. Viendo que no falten los </a:t>
            </a:r>
          </a:p>
          <a:p>
            <a:pPr>
              <a:buClr>
                <a:srgbClr val="E48312"/>
              </a:buClr>
              <a:defRPr/>
            </a:pPr>
            <a:r>
              <a:rPr lang="es-MX" sz="2400" dirty="0">
                <a:solidFill>
                  <a:schemeClr val="accent2"/>
                </a:solidFill>
                <a:latin typeface="Calibri"/>
              </a:rPr>
              <a:t>        momentos de espiritualidad y crecimiento en la fe dentro de los mismos.  </a:t>
            </a:r>
            <a:endParaRPr lang="en-US" sz="2400" dirty="0">
              <a:solidFill>
                <a:schemeClr val="accent2"/>
              </a:solidFill>
              <a:latin typeface="Calibri"/>
            </a:endParaRPr>
          </a:p>
        </p:txBody>
      </p:sp>
    </p:spTree>
    <p:extLst>
      <p:ext uri="{BB962C8B-B14F-4D97-AF65-F5344CB8AC3E}">
        <p14:creationId xmlns:p14="http://schemas.microsoft.com/office/powerpoint/2010/main" val="24911756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53"/>
            <a:ext cx="12191999" cy="7153784"/>
          </a:xfrm>
          <a:prstGeom prst="rect">
            <a:avLst/>
          </a:prstGeom>
        </p:spPr>
      </p:pic>
      <p:sp>
        <p:nvSpPr>
          <p:cNvPr id="5" name="TextBox 4"/>
          <p:cNvSpPr txBox="1"/>
          <p:nvPr/>
        </p:nvSpPr>
        <p:spPr>
          <a:xfrm>
            <a:off x="1531793" y="6673334"/>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txBox="1">
            <a:spLocks/>
          </p:cNvSpPr>
          <p:nvPr/>
        </p:nvSpPr>
        <p:spPr>
          <a:xfrm>
            <a:off x="191069" y="245659"/>
            <a:ext cx="12000930" cy="779293"/>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dirty="0">
                <a:solidFill>
                  <a:srgbClr val="E48312"/>
                </a:solidFill>
                <a:latin typeface="Calibri" pitchFamily="34" charset="0"/>
              </a:rPr>
              <a:t>i)    </a:t>
            </a:r>
            <a:r>
              <a:rPr lang="es-MX" dirty="0">
                <a:solidFill>
                  <a:srgbClr val="000000"/>
                </a:solidFill>
                <a:latin typeface="Calibri" pitchFamily="34" charset="0"/>
              </a:rPr>
              <a:t>Establecer un programa de eventos especiales para cada tiempo litúrgico.  </a:t>
            </a:r>
            <a:endParaRPr lang="en-US" dirty="0">
              <a:solidFill>
                <a:srgbClr val="000000"/>
              </a:solidFill>
              <a:latin typeface="Calibri" pitchFamily="34" charset="0"/>
            </a:endParaRPr>
          </a:p>
        </p:txBody>
      </p:sp>
      <p:sp>
        <p:nvSpPr>
          <p:cNvPr id="7" name="2 Marcador de contenido"/>
          <p:cNvSpPr txBox="1">
            <a:spLocks/>
          </p:cNvSpPr>
          <p:nvPr/>
        </p:nvSpPr>
        <p:spPr>
          <a:xfrm>
            <a:off x="191069" y="1132764"/>
            <a:ext cx="11859904" cy="5193522"/>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endParaRPr lang="es-MX" sz="2400" dirty="0" smtClean="0">
              <a:solidFill>
                <a:srgbClr val="0070C0"/>
              </a:solidFill>
              <a:latin typeface="Calibri"/>
            </a:endParaRPr>
          </a:p>
          <a:p>
            <a:pPr>
              <a:buClr>
                <a:srgbClr val="E48312"/>
              </a:buClr>
              <a:defRPr/>
            </a:pPr>
            <a:r>
              <a:rPr lang="es-MX" sz="2800" dirty="0" smtClean="0">
                <a:solidFill>
                  <a:schemeClr val="accent2"/>
                </a:solidFill>
                <a:latin typeface="Calibri"/>
              </a:rPr>
              <a:t>Motivar </a:t>
            </a:r>
            <a:r>
              <a:rPr lang="es-MX" sz="2800" dirty="0">
                <a:solidFill>
                  <a:schemeClr val="accent2"/>
                </a:solidFill>
                <a:latin typeface="Calibri"/>
              </a:rPr>
              <a:t>a los sectores a que programen Misas Mensuales, Horas Santa, Rezo del Rosario, Virgen Peregrina,  Vía Crucis, Misa de Inicio de Ciclo, Bendición de Coronas de Adviento, Retiro Cuaresmal ,Vigilia de Pentecostés, etc</a:t>
            </a:r>
            <a:r>
              <a:rPr lang="es-MX" sz="2800" dirty="0" smtClean="0">
                <a:solidFill>
                  <a:schemeClr val="accent2"/>
                </a:solidFill>
                <a:latin typeface="Calibri"/>
              </a:rPr>
              <a:t>.</a:t>
            </a:r>
          </a:p>
          <a:p>
            <a:pPr>
              <a:buClr>
                <a:srgbClr val="E48312"/>
              </a:buClr>
              <a:defRPr/>
            </a:pPr>
            <a:endParaRPr lang="es-MX" sz="2800" dirty="0">
              <a:solidFill>
                <a:schemeClr val="accent2"/>
              </a:solidFill>
              <a:latin typeface="Calibri"/>
            </a:endParaRPr>
          </a:p>
          <a:p>
            <a:pPr>
              <a:buClr>
                <a:srgbClr val="E48312"/>
              </a:buClr>
              <a:defRPr/>
            </a:pPr>
            <a:r>
              <a:rPr lang="es-MX" sz="2800" dirty="0">
                <a:solidFill>
                  <a:schemeClr val="accent2"/>
                </a:solidFill>
                <a:latin typeface="Calibri"/>
              </a:rPr>
              <a:t>Corresponde al Matrimonio Área V de sector : pedir los salones parroquiales, hablar con el sacerdote, para ver si puede oficiar la Santa Misa, exponer el Santísimo, etc</a:t>
            </a:r>
            <a:r>
              <a:rPr lang="es-MX" sz="2800" dirty="0" smtClean="0">
                <a:solidFill>
                  <a:schemeClr val="accent2"/>
                </a:solidFill>
                <a:latin typeface="Calibri"/>
              </a:rPr>
              <a:t>……..</a:t>
            </a:r>
          </a:p>
          <a:p>
            <a:pPr>
              <a:buClr>
                <a:srgbClr val="E48312"/>
              </a:buClr>
              <a:defRPr/>
            </a:pPr>
            <a:endParaRPr lang="es-MX" sz="2800" dirty="0">
              <a:solidFill>
                <a:schemeClr val="accent2"/>
              </a:solidFill>
              <a:latin typeface="Calibri"/>
            </a:endParaRPr>
          </a:p>
          <a:p>
            <a:pPr>
              <a:buClr>
                <a:srgbClr val="E48312"/>
              </a:buClr>
              <a:defRPr/>
            </a:pPr>
            <a:r>
              <a:rPr lang="es-MX" sz="2800" dirty="0">
                <a:solidFill>
                  <a:schemeClr val="accent2"/>
                </a:solidFill>
                <a:latin typeface="Calibri"/>
              </a:rPr>
              <a:t>El Área V Diocesana programará eventos como los anteriores para que el Equipo Diocesano viva el ciclo litúrgico con la iglesia.</a:t>
            </a:r>
            <a:endParaRPr lang="en-US" sz="2800" dirty="0">
              <a:solidFill>
                <a:schemeClr val="accent2"/>
              </a:solidFill>
              <a:latin typeface="Calibri"/>
            </a:endParaRPr>
          </a:p>
        </p:txBody>
      </p:sp>
    </p:spTree>
    <p:extLst>
      <p:ext uri="{BB962C8B-B14F-4D97-AF65-F5344CB8AC3E}">
        <p14:creationId xmlns:p14="http://schemas.microsoft.com/office/powerpoint/2010/main" val="22389051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124131"/>
          </a:xfrm>
          <a:prstGeom prst="rect">
            <a:avLst/>
          </a:prstGeom>
        </p:spPr>
      </p:pic>
      <p:sp>
        <p:nvSpPr>
          <p:cNvPr id="5" name="TextBox 4"/>
          <p:cNvSpPr txBox="1"/>
          <p:nvPr/>
        </p:nvSpPr>
        <p:spPr>
          <a:xfrm>
            <a:off x="1531794" y="6643681"/>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txBox="1">
            <a:spLocks/>
          </p:cNvSpPr>
          <p:nvPr/>
        </p:nvSpPr>
        <p:spPr>
          <a:xfrm>
            <a:off x="286603" y="103004"/>
            <a:ext cx="11905397" cy="841374"/>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dirty="0">
                <a:solidFill>
                  <a:srgbClr val="E48312"/>
                </a:solidFill>
              </a:rPr>
              <a:t>j) </a:t>
            </a:r>
            <a:r>
              <a:rPr lang="es-MX" sz="2800" dirty="0">
                <a:solidFill>
                  <a:srgbClr val="000000"/>
                </a:solidFill>
              </a:rPr>
              <a:t>Otorgar apoyo a las demás Áreas , cuando sea requerido.</a:t>
            </a:r>
            <a:endParaRPr lang="en-US" sz="2800" dirty="0">
              <a:solidFill>
                <a:srgbClr val="000000"/>
              </a:solidFill>
            </a:endParaRPr>
          </a:p>
        </p:txBody>
      </p:sp>
      <p:sp>
        <p:nvSpPr>
          <p:cNvPr id="7" name="2 Marcador de contenido"/>
          <p:cNvSpPr txBox="1">
            <a:spLocks/>
          </p:cNvSpPr>
          <p:nvPr/>
        </p:nvSpPr>
        <p:spPr>
          <a:xfrm>
            <a:off x="0" y="1523762"/>
            <a:ext cx="12078269" cy="4802524"/>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r>
              <a:rPr lang="es-MX" sz="2800" dirty="0">
                <a:solidFill>
                  <a:schemeClr val="accent2"/>
                </a:solidFill>
                <a:latin typeface="Calibri"/>
              </a:rPr>
              <a:t>Cuando las otras áreas necesiten y requieran de nuestro apoyo se le dará, </a:t>
            </a:r>
            <a:r>
              <a:rPr lang="es-MX" sz="2800" dirty="0" err="1">
                <a:solidFill>
                  <a:schemeClr val="accent2"/>
                </a:solidFill>
                <a:latin typeface="Calibri"/>
              </a:rPr>
              <a:t>ejem</a:t>
            </a:r>
            <a:r>
              <a:rPr lang="es-MX" sz="2800" dirty="0">
                <a:solidFill>
                  <a:schemeClr val="accent2"/>
                </a:solidFill>
                <a:latin typeface="Calibri"/>
              </a:rPr>
              <a:t>:  Si el área VI nos pide apoyo en la preparación para el Equipo de Encuentro Juvenil, Área </a:t>
            </a:r>
            <a:r>
              <a:rPr lang="es-MX" sz="2800" dirty="0" smtClean="0">
                <a:solidFill>
                  <a:schemeClr val="accent2"/>
                </a:solidFill>
                <a:latin typeface="Calibri"/>
              </a:rPr>
              <a:t>II, </a:t>
            </a:r>
            <a:r>
              <a:rPr lang="es-MX" sz="2800" dirty="0">
                <a:solidFill>
                  <a:schemeClr val="accent2"/>
                </a:solidFill>
                <a:latin typeface="Calibri"/>
              </a:rPr>
              <a:t>una Hora Santa </a:t>
            </a:r>
            <a:r>
              <a:rPr lang="es-MX" sz="2800" dirty="0" smtClean="0">
                <a:solidFill>
                  <a:schemeClr val="accent2"/>
                </a:solidFill>
                <a:latin typeface="Calibri"/>
              </a:rPr>
              <a:t>etc.</a:t>
            </a:r>
          </a:p>
          <a:p>
            <a:pPr>
              <a:buClr>
                <a:srgbClr val="E48312"/>
              </a:buClr>
              <a:defRPr/>
            </a:pPr>
            <a:endParaRPr lang="es-MX" sz="2800" dirty="0">
              <a:solidFill>
                <a:srgbClr val="0070C0"/>
              </a:solidFill>
              <a:latin typeface="Calibri"/>
            </a:endParaRPr>
          </a:p>
          <a:p>
            <a:pPr marL="457200" indent="-457200">
              <a:buClr>
                <a:srgbClr val="E48312"/>
              </a:buClr>
              <a:buFont typeface="Calibri" panose="020F0502020204030204" pitchFamily="34" charset="0"/>
              <a:buAutoNum type="alphaLcParenR" startAt="11"/>
              <a:defRPr/>
            </a:pPr>
            <a:r>
              <a:rPr lang="es-MX" sz="2800" dirty="0">
                <a:solidFill>
                  <a:srgbClr val="000000"/>
                </a:solidFill>
                <a:latin typeface="Calibri"/>
              </a:rPr>
              <a:t>Participación en la organización y desarrollo de las reuniones diocesanas, de </a:t>
            </a:r>
            <a:r>
              <a:rPr lang="es-MX" sz="2800" dirty="0" smtClean="0">
                <a:solidFill>
                  <a:srgbClr val="000000"/>
                </a:solidFill>
                <a:latin typeface="Calibri"/>
              </a:rPr>
              <a:t>región </a:t>
            </a:r>
            <a:r>
              <a:rPr lang="es-MX" sz="2800" dirty="0">
                <a:solidFill>
                  <a:srgbClr val="000000"/>
                </a:solidFill>
                <a:latin typeface="Calibri"/>
              </a:rPr>
              <a:t>y de bloque que se celebren en la diócesis. </a:t>
            </a:r>
            <a:endParaRPr lang="es-MX" sz="2800" dirty="0" smtClean="0">
              <a:solidFill>
                <a:srgbClr val="000000"/>
              </a:solidFill>
              <a:latin typeface="Calibri"/>
            </a:endParaRPr>
          </a:p>
          <a:p>
            <a:pPr marL="0" indent="0">
              <a:buClr>
                <a:srgbClr val="E48312"/>
              </a:buClr>
              <a:buNone/>
              <a:defRPr/>
            </a:pPr>
            <a:endParaRPr lang="es-MX" sz="2800" dirty="0">
              <a:solidFill>
                <a:srgbClr val="000000"/>
              </a:solidFill>
              <a:latin typeface="Calibri"/>
            </a:endParaRPr>
          </a:p>
          <a:p>
            <a:pPr marL="0" indent="0">
              <a:buClr>
                <a:srgbClr val="E48312"/>
              </a:buClr>
              <a:buNone/>
              <a:defRPr/>
            </a:pPr>
            <a:r>
              <a:rPr lang="es-MX" sz="2800" dirty="0">
                <a:solidFill>
                  <a:schemeClr val="accent2"/>
                </a:solidFill>
                <a:latin typeface="Calibri"/>
              </a:rPr>
              <a:t>  En común acuerdo con las áreas deberán participar en la organización de dichos eventos </a:t>
            </a:r>
            <a:r>
              <a:rPr lang="es-MX" sz="2800" dirty="0" err="1">
                <a:solidFill>
                  <a:schemeClr val="accent2"/>
                </a:solidFill>
                <a:latin typeface="Calibri"/>
              </a:rPr>
              <a:t>ejem</a:t>
            </a:r>
            <a:r>
              <a:rPr lang="es-MX" sz="2800" dirty="0">
                <a:solidFill>
                  <a:schemeClr val="accent2"/>
                </a:solidFill>
                <a:latin typeface="Calibri"/>
              </a:rPr>
              <a:t>:  en la Hora Santa, la Santa Misa, el equipo de oración de intercesión, y algunas otras cosas.</a:t>
            </a:r>
          </a:p>
          <a:p>
            <a:pPr>
              <a:buClr>
                <a:srgbClr val="E48312"/>
              </a:buClr>
              <a:defRPr/>
            </a:pPr>
            <a:endParaRPr lang="es-MX" sz="2400" dirty="0">
              <a:solidFill>
                <a:srgbClr val="BD582C">
                  <a:lumMod val="50000"/>
                </a:srgbClr>
              </a:solidFill>
              <a:latin typeface="Calibri"/>
            </a:endParaRPr>
          </a:p>
          <a:p>
            <a:pPr>
              <a:buClr>
                <a:srgbClr val="E48312"/>
              </a:buClr>
              <a:defRPr/>
            </a:pPr>
            <a:endParaRPr lang="en-US" sz="2400" dirty="0">
              <a:solidFill>
                <a:srgbClr val="BD582C">
                  <a:lumMod val="50000"/>
                </a:srgbClr>
              </a:solidFill>
              <a:latin typeface="Calibri"/>
            </a:endParaRPr>
          </a:p>
        </p:txBody>
      </p:sp>
    </p:spTree>
    <p:extLst>
      <p:ext uri="{BB962C8B-B14F-4D97-AF65-F5344CB8AC3E}">
        <p14:creationId xmlns:p14="http://schemas.microsoft.com/office/powerpoint/2010/main" val="25853322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txBox="1">
            <a:spLocks/>
          </p:cNvSpPr>
          <p:nvPr/>
        </p:nvSpPr>
        <p:spPr>
          <a:xfrm>
            <a:off x="1" y="81884"/>
            <a:ext cx="12064620" cy="806585"/>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dirty="0">
                <a:solidFill>
                  <a:srgbClr val="E48312"/>
                </a:solidFill>
                <a:latin typeface="Calibri" panose="020F0502020204030204" pitchFamily="34" charset="0"/>
              </a:rPr>
              <a:t>L) </a:t>
            </a:r>
            <a:r>
              <a:rPr lang="es-MX" sz="2800" dirty="0">
                <a:solidFill>
                  <a:srgbClr val="865640">
                    <a:lumMod val="50000"/>
                  </a:srgbClr>
                </a:solidFill>
                <a:latin typeface="Calibri" panose="020F0502020204030204" pitchFamily="34" charset="0"/>
              </a:rPr>
              <a:t>Aplicar acciones de mejora o correctiva al plan de trabajo Diocesano</a:t>
            </a:r>
            <a:endParaRPr lang="en-US" sz="2800" dirty="0">
              <a:solidFill>
                <a:srgbClr val="865640">
                  <a:lumMod val="50000"/>
                </a:srgbClr>
              </a:solidFill>
              <a:latin typeface="Calibri" panose="020F0502020204030204" pitchFamily="34" charset="0"/>
            </a:endParaRPr>
          </a:p>
        </p:txBody>
      </p:sp>
      <p:sp>
        <p:nvSpPr>
          <p:cNvPr id="7" name="2 Marcador de contenido"/>
          <p:cNvSpPr txBox="1">
            <a:spLocks/>
          </p:cNvSpPr>
          <p:nvPr/>
        </p:nvSpPr>
        <p:spPr>
          <a:xfrm>
            <a:off x="0" y="1106833"/>
            <a:ext cx="12191999" cy="5082973"/>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r>
              <a:rPr lang="es-MX" sz="2800" dirty="0">
                <a:solidFill>
                  <a:schemeClr val="accent2"/>
                </a:solidFill>
                <a:latin typeface="Calibri"/>
              </a:rPr>
              <a:t>Si se ve que no se está logrando el objetivo propuesto podemos hacer unas mejoras al plan de acción sin salirnos de los lineamientos que nos marca el MFC.</a:t>
            </a:r>
          </a:p>
          <a:p>
            <a:pPr>
              <a:buClr>
                <a:srgbClr val="E48312"/>
              </a:buClr>
              <a:defRPr/>
            </a:pPr>
            <a:endParaRPr lang="es-MX" sz="2400" dirty="0">
              <a:solidFill>
                <a:srgbClr val="BD582C">
                  <a:lumMod val="50000"/>
                </a:srgbClr>
              </a:solidFill>
              <a:latin typeface="Calibri"/>
            </a:endParaRPr>
          </a:p>
          <a:p>
            <a:pPr>
              <a:buClr>
                <a:srgbClr val="E48312"/>
              </a:buClr>
              <a:defRPr/>
            </a:pPr>
            <a:endParaRPr lang="es-MX" sz="2400" dirty="0">
              <a:solidFill>
                <a:srgbClr val="BD582C">
                  <a:lumMod val="50000"/>
                </a:srgbClr>
              </a:solidFill>
              <a:latin typeface="Calibri"/>
            </a:endParaRPr>
          </a:p>
          <a:p>
            <a:pPr>
              <a:buClr>
                <a:srgbClr val="E48312"/>
              </a:buClr>
              <a:defRPr/>
            </a:pPr>
            <a:endParaRPr lang="es-MX" sz="2400" dirty="0">
              <a:solidFill>
                <a:srgbClr val="BD582C">
                  <a:lumMod val="50000"/>
                </a:srgbClr>
              </a:solidFill>
              <a:latin typeface="Calibri"/>
            </a:endParaRPr>
          </a:p>
          <a:p>
            <a:pPr>
              <a:buClr>
                <a:srgbClr val="E48312"/>
              </a:buClr>
              <a:defRPr/>
            </a:pPr>
            <a:endParaRPr lang="es-MX" sz="2400" dirty="0">
              <a:solidFill>
                <a:srgbClr val="BD582C">
                  <a:lumMod val="50000"/>
                </a:srgbClr>
              </a:solidFill>
              <a:latin typeface="Calibri"/>
            </a:endParaRPr>
          </a:p>
          <a:p>
            <a:pPr>
              <a:buClr>
                <a:srgbClr val="E48312"/>
              </a:buClr>
              <a:defRPr/>
            </a:pPr>
            <a:endParaRPr lang="es-MX" sz="2400" dirty="0">
              <a:solidFill>
                <a:srgbClr val="BD582C">
                  <a:lumMod val="50000"/>
                </a:srgbClr>
              </a:solidFill>
              <a:latin typeface="Calibri"/>
            </a:endParaRPr>
          </a:p>
          <a:p>
            <a:pPr>
              <a:buClr>
                <a:srgbClr val="E48312"/>
              </a:buClr>
              <a:defRPr/>
            </a:pPr>
            <a:endParaRPr lang="es-MX" sz="2400" dirty="0">
              <a:solidFill>
                <a:srgbClr val="BD582C">
                  <a:lumMod val="50000"/>
                </a:srgbClr>
              </a:solidFill>
              <a:latin typeface="Calibri"/>
            </a:endParaRPr>
          </a:p>
          <a:p>
            <a:pPr>
              <a:buClr>
                <a:srgbClr val="E48312"/>
              </a:buClr>
              <a:defRPr/>
            </a:pPr>
            <a:r>
              <a:rPr lang="es-MX" sz="2800" dirty="0">
                <a:solidFill>
                  <a:schemeClr val="accent2"/>
                </a:solidFill>
                <a:latin typeface="Calibri"/>
              </a:rPr>
              <a:t>A las reuniones fuera de la diócesis convocados por el ECN, se hará lo posible por asistir, ya que en ellas se verán nuevos temas, proyectos, cursos que deberemos implementar en nuestros planes de trabajo. </a:t>
            </a:r>
          </a:p>
          <a:p>
            <a:pPr>
              <a:buClr>
                <a:srgbClr val="E48312"/>
              </a:buClr>
              <a:defRPr/>
            </a:pPr>
            <a:endParaRPr lang="es-MX" sz="2400" dirty="0">
              <a:solidFill>
                <a:srgbClr val="BD582C">
                  <a:lumMod val="50000"/>
                </a:srgbClr>
              </a:solidFill>
              <a:latin typeface="Calibri"/>
            </a:endParaRPr>
          </a:p>
          <a:p>
            <a:pPr>
              <a:buClr>
                <a:srgbClr val="E48312"/>
              </a:buClr>
              <a:defRPr/>
            </a:pPr>
            <a:endParaRPr lang="es-MX" sz="2400" dirty="0">
              <a:solidFill>
                <a:srgbClr val="BD582C">
                  <a:lumMod val="50000"/>
                </a:srgbClr>
              </a:solidFill>
              <a:latin typeface="Calibri"/>
            </a:endParaRPr>
          </a:p>
          <a:p>
            <a:pPr>
              <a:buClr>
                <a:srgbClr val="E48312"/>
              </a:buClr>
              <a:defRPr/>
            </a:pPr>
            <a:endParaRPr lang="es-MX" sz="2400" dirty="0">
              <a:solidFill>
                <a:srgbClr val="BD582C">
                  <a:lumMod val="50000"/>
                </a:srgbClr>
              </a:solidFill>
              <a:latin typeface="Calibri"/>
            </a:endParaRPr>
          </a:p>
          <a:p>
            <a:pPr>
              <a:buClr>
                <a:srgbClr val="E48312"/>
              </a:buClr>
              <a:defRPr/>
            </a:pPr>
            <a:endParaRPr lang="es-MX" sz="2400" dirty="0">
              <a:solidFill>
                <a:srgbClr val="BD582C">
                  <a:lumMod val="50000"/>
                </a:srgbClr>
              </a:solidFill>
              <a:latin typeface="Calibri"/>
            </a:endParaRPr>
          </a:p>
          <a:p>
            <a:pPr>
              <a:buClr>
                <a:srgbClr val="E48312"/>
              </a:buClr>
              <a:defRPr/>
            </a:pPr>
            <a:endParaRPr lang="es-MX" sz="2400" dirty="0">
              <a:solidFill>
                <a:srgbClr val="BD582C">
                  <a:lumMod val="50000"/>
                </a:srgbClr>
              </a:solidFill>
              <a:latin typeface="Calibri"/>
            </a:endParaRPr>
          </a:p>
          <a:p>
            <a:pPr>
              <a:buClr>
                <a:srgbClr val="E48312"/>
              </a:buClr>
              <a:defRPr/>
            </a:pPr>
            <a:endParaRPr lang="es-MX" sz="2400" dirty="0">
              <a:solidFill>
                <a:srgbClr val="BD582C">
                  <a:lumMod val="50000"/>
                </a:srgbClr>
              </a:solidFill>
              <a:latin typeface="Calibri"/>
            </a:endParaRPr>
          </a:p>
          <a:p>
            <a:pPr>
              <a:buClr>
                <a:srgbClr val="E48312"/>
              </a:buClr>
              <a:defRPr/>
            </a:pPr>
            <a:endParaRPr lang="es-MX" sz="2400" dirty="0">
              <a:solidFill>
                <a:srgbClr val="BD582C">
                  <a:lumMod val="50000"/>
                </a:srgbClr>
              </a:solidFill>
              <a:latin typeface="Calibri"/>
            </a:endParaRPr>
          </a:p>
          <a:p>
            <a:pPr>
              <a:buClr>
                <a:srgbClr val="E48312"/>
              </a:buClr>
              <a:defRPr/>
            </a:pPr>
            <a:endParaRPr lang="en-US" sz="2400" dirty="0">
              <a:solidFill>
                <a:srgbClr val="BD582C">
                  <a:lumMod val="50000"/>
                </a:srgbClr>
              </a:solidFill>
              <a:latin typeface="Calibri"/>
            </a:endParaRPr>
          </a:p>
        </p:txBody>
      </p:sp>
      <p:pic>
        <p:nvPicPr>
          <p:cNvPr id="8"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7850" y="2179133"/>
            <a:ext cx="4244453" cy="2722678"/>
          </a:xfrm>
          <a:prstGeom prst="rect">
            <a:avLst/>
          </a:prstGeom>
        </p:spPr>
      </p:pic>
    </p:spTree>
    <p:extLst>
      <p:ext uri="{BB962C8B-B14F-4D97-AF65-F5344CB8AC3E}">
        <p14:creationId xmlns:p14="http://schemas.microsoft.com/office/powerpoint/2010/main" val="39843908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6" y="-29653"/>
            <a:ext cx="12192000" cy="6858000"/>
          </a:xfrm>
          <a:prstGeom prst="rect">
            <a:avLst/>
          </a:prstGeom>
        </p:spPr>
      </p:pic>
      <p:sp>
        <p:nvSpPr>
          <p:cNvPr id="5" name="TextBox 4"/>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txBox="1">
            <a:spLocks/>
          </p:cNvSpPr>
          <p:nvPr/>
        </p:nvSpPr>
        <p:spPr>
          <a:xfrm>
            <a:off x="40944" y="272952"/>
            <a:ext cx="12064621" cy="609270"/>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dirty="0">
                <a:solidFill>
                  <a:srgbClr val="E48312"/>
                </a:solidFill>
              </a:rPr>
              <a:t>m)  </a:t>
            </a:r>
            <a:r>
              <a:rPr lang="es-MX" dirty="0">
                <a:solidFill>
                  <a:srgbClr val="865640">
                    <a:lumMod val="50000"/>
                  </a:srgbClr>
                </a:solidFill>
              </a:rPr>
              <a:t>Mantener actualizado el directorio de Asistentes Eclesiales Diocesano.</a:t>
            </a:r>
            <a:endParaRPr lang="en-US" dirty="0">
              <a:solidFill>
                <a:srgbClr val="865640">
                  <a:lumMod val="50000"/>
                </a:srgbClr>
              </a:solidFill>
            </a:endParaRPr>
          </a:p>
        </p:txBody>
      </p:sp>
      <p:sp>
        <p:nvSpPr>
          <p:cNvPr id="7" name="2 Marcador de contenido"/>
          <p:cNvSpPr txBox="1">
            <a:spLocks/>
          </p:cNvSpPr>
          <p:nvPr/>
        </p:nvSpPr>
        <p:spPr>
          <a:xfrm>
            <a:off x="40944" y="1061995"/>
            <a:ext cx="12126370" cy="5141459"/>
          </a:xfrm>
          <a:prstGeom prst="rect">
            <a:avLst/>
          </a:prstGeom>
        </p:spPr>
        <p:txBody>
          <a:bodyPr vert="horz" lIns="0" tIns="45720" rIns="0" bIns="45720" rtlCol="0">
            <a:normAutofit lnSpcReduction="10000"/>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r>
              <a:rPr lang="es-MX" sz="2800" dirty="0">
                <a:solidFill>
                  <a:srgbClr val="0070C0"/>
                </a:solidFill>
                <a:latin typeface="Calibri"/>
              </a:rPr>
              <a:t>Para mantener  una comunicación permanente con nuestros Asistentes Eclesiales, es necesario tener actualizado siempre nuestro directorio, así  podremos felicitarlos en la fecha de aniversario de su ordenación. También para que lo tenga nuestro Asistente Nacional y les transmita lo que se está realizando.</a:t>
            </a:r>
          </a:p>
          <a:p>
            <a:pPr>
              <a:buClr>
                <a:srgbClr val="E48312"/>
              </a:buClr>
              <a:defRPr/>
            </a:pPr>
            <a:endParaRPr lang="es-MX" dirty="0">
              <a:solidFill>
                <a:srgbClr val="BD582C">
                  <a:lumMod val="50000"/>
                </a:srgbClr>
              </a:solidFill>
              <a:latin typeface="Calibri"/>
            </a:endParaRPr>
          </a:p>
          <a:p>
            <a:pPr>
              <a:buClr>
                <a:srgbClr val="E48312"/>
              </a:buClr>
              <a:defRPr/>
            </a:pPr>
            <a:r>
              <a:rPr lang="es-MX" sz="2800" dirty="0">
                <a:solidFill>
                  <a:schemeClr val="accent2"/>
                </a:solidFill>
                <a:latin typeface="Calibri"/>
              </a:rPr>
              <a:t>Nombre Completo</a:t>
            </a:r>
          </a:p>
          <a:p>
            <a:pPr>
              <a:buClr>
                <a:srgbClr val="E48312"/>
              </a:buClr>
              <a:defRPr/>
            </a:pPr>
            <a:r>
              <a:rPr lang="es-MX" sz="2800" dirty="0">
                <a:solidFill>
                  <a:schemeClr val="accent2"/>
                </a:solidFill>
                <a:latin typeface="Calibri"/>
              </a:rPr>
              <a:t>Parroquia</a:t>
            </a:r>
          </a:p>
          <a:p>
            <a:pPr>
              <a:buClr>
                <a:srgbClr val="E48312"/>
              </a:buClr>
              <a:defRPr/>
            </a:pPr>
            <a:r>
              <a:rPr lang="es-MX" sz="2800" dirty="0">
                <a:solidFill>
                  <a:schemeClr val="accent2"/>
                </a:solidFill>
                <a:latin typeface="Calibri"/>
              </a:rPr>
              <a:t>Domicilio  tel. celular</a:t>
            </a:r>
          </a:p>
          <a:p>
            <a:pPr>
              <a:buClr>
                <a:srgbClr val="E48312"/>
              </a:buClr>
              <a:defRPr/>
            </a:pPr>
            <a:r>
              <a:rPr lang="es-MX" sz="2800" dirty="0">
                <a:solidFill>
                  <a:schemeClr val="accent2"/>
                </a:solidFill>
                <a:latin typeface="Calibri"/>
              </a:rPr>
              <a:t>Correo electrónico</a:t>
            </a:r>
          </a:p>
          <a:p>
            <a:pPr>
              <a:buClr>
                <a:srgbClr val="E48312"/>
              </a:buClr>
              <a:defRPr/>
            </a:pPr>
            <a:r>
              <a:rPr lang="es-MX" sz="2800" dirty="0">
                <a:solidFill>
                  <a:schemeClr val="accent2"/>
                </a:solidFill>
                <a:latin typeface="Calibri"/>
              </a:rPr>
              <a:t>Fecha de nacimiento</a:t>
            </a:r>
          </a:p>
          <a:p>
            <a:pPr>
              <a:buClr>
                <a:srgbClr val="E48312"/>
              </a:buClr>
              <a:defRPr/>
            </a:pPr>
            <a:r>
              <a:rPr lang="es-MX" sz="2800" dirty="0">
                <a:solidFill>
                  <a:schemeClr val="accent2"/>
                </a:solidFill>
                <a:latin typeface="Calibri"/>
              </a:rPr>
              <a:t>Fecha de Ordenación</a:t>
            </a:r>
          </a:p>
          <a:p>
            <a:pPr marL="0" indent="0">
              <a:buClr>
                <a:srgbClr val="E48312"/>
              </a:buClr>
              <a:buNone/>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a:p>
            <a:pPr marL="0" indent="0">
              <a:buClr>
                <a:srgbClr val="E48312"/>
              </a:buClr>
              <a:buNone/>
              <a:defRPr/>
            </a:pPr>
            <a:endParaRPr lang="en-US" dirty="0">
              <a:solidFill>
                <a:srgbClr val="BD582C">
                  <a:lumMod val="50000"/>
                </a:srgbClr>
              </a:solidFill>
              <a:latin typeface="Calibri"/>
            </a:endParaRPr>
          </a:p>
        </p:txBody>
      </p:sp>
      <p:pic>
        <p:nvPicPr>
          <p:cNvPr id="8"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660" y="2860054"/>
            <a:ext cx="4310752" cy="3148288"/>
          </a:xfrm>
          <a:prstGeom prst="rect">
            <a:avLst/>
          </a:prstGeom>
        </p:spPr>
      </p:pic>
    </p:spTree>
    <p:extLst>
      <p:ext uri="{BB962C8B-B14F-4D97-AF65-F5344CB8AC3E}">
        <p14:creationId xmlns:p14="http://schemas.microsoft.com/office/powerpoint/2010/main" val="13336673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txBox="1">
            <a:spLocks/>
          </p:cNvSpPr>
          <p:nvPr/>
        </p:nvSpPr>
        <p:spPr>
          <a:xfrm>
            <a:off x="150125" y="368491"/>
            <a:ext cx="11723427" cy="481339"/>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vert="horz" lIns="91440" tIns="45720" rIns="91440" bIns="45720" rtlCol="0" anchor="ctr">
            <a:no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defRPr/>
            </a:pPr>
            <a:r>
              <a:rPr lang="es-MX" sz="3600" dirty="0">
                <a:solidFill>
                  <a:srgbClr val="E48312"/>
                </a:solidFill>
              </a:rPr>
              <a:t>n) </a:t>
            </a:r>
            <a:r>
              <a:rPr lang="es-MX" sz="3600" dirty="0">
                <a:solidFill>
                  <a:srgbClr val="865640">
                    <a:lumMod val="50000"/>
                  </a:srgbClr>
                </a:solidFill>
                <a:latin typeface="Calibri" panose="020F0502020204030204" pitchFamily="34" charset="0"/>
              </a:rPr>
              <a:t>Preparar y realizar la Entrega-Recepción al final del Trienio</a:t>
            </a:r>
            <a:endParaRPr lang="en-US" sz="3600" dirty="0">
              <a:solidFill>
                <a:srgbClr val="865640">
                  <a:lumMod val="50000"/>
                </a:srgbClr>
              </a:solidFill>
              <a:latin typeface="Calibri" panose="020F0502020204030204" pitchFamily="34" charset="0"/>
            </a:endParaRPr>
          </a:p>
        </p:txBody>
      </p:sp>
      <p:sp>
        <p:nvSpPr>
          <p:cNvPr id="7" name="2 Marcador de contenido"/>
          <p:cNvSpPr txBox="1">
            <a:spLocks/>
          </p:cNvSpPr>
          <p:nvPr/>
        </p:nvSpPr>
        <p:spPr>
          <a:xfrm>
            <a:off x="150125" y="1160059"/>
            <a:ext cx="12041875" cy="4538429"/>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endParaRPr lang="es-MX" sz="2800" dirty="0" smtClean="0">
              <a:solidFill>
                <a:srgbClr val="0070C0"/>
              </a:solidFill>
              <a:latin typeface="Calibri"/>
            </a:endParaRPr>
          </a:p>
          <a:p>
            <a:pPr>
              <a:buClr>
                <a:srgbClr val="E48312"/>
              </a:buClr>
              <a:defRPr/>
            </a:pPr>
            <a:r>
              <a:rPr lang="es-MX" sz="2800" dirty="0" smtClean="0">
                <a:solidFill>
                  <a:schemeClr val="accent2"/>
                </a:solidFill>
                <a:latin typeface="Calibri"/>
              </a:rPr>
              <a:t>Se </a:t>
            </a:r>
            <a:r>
              <a:rPr lang="es-MX" sz="2800" dirty="0">
                <a:solidFill>
                  <a:schemeClr val="accent2"/>
                </a:solidFill>
                <a:latin typeface="Calibri"/>
              </a:rPr>
              <a:t>les sugiere ser organizados con todo lo que hagan recopilen  todo lo que hacen, lo que reciben del ECD, Cantidad de Equipos de Encuentros, Encuentros ofrecidos. Cuántos Colegios de Asistentes existen . Guardar las capacitaciones, etc</a:t>
            </a:r>
            <a:r>
              <a:rPr lang="es-MX" sz="2800" dirty="0" smtClean="0">
                <a:solidFill>
                  <a:schemeClr val="accent2"/>
                </a:solidFill>
                <a:latin typeface="Calibri"/>
              </a:rPr>
              <a:t>..</a:t>
            </a:r>
          </a:p>
          <a:p>
            <a:pPr>
              <a:buClr>
                <a:srgbClr val="E48312"/>
              </a:buClr>
              <a:defRPr/>
            </a:pPr>
            <a:endParaRPr lang="en-US" sz="2800" dirty="0">
              <a:solidFill>
                <a:srgbClr val="0070C0"/>
              </a:solidFill>
              <a:latin typeface="Calibri"/>
            </a:endParaRPr>
          </a:p>
          <a:p>
            <a:pPr>
              <a:buClr>
                <a:srgbClr val="E48312"/>
              </a:buClr>
              <a:defRPr/>
            </a:pPr>
            <a:r>
              <a:rPr lang="es-MX" sz="3200" dirty="0">
                <a:solidFill>
                  <a:schemeClr val="tx2"/>
                </a:solidFill>
                <a:latin typeface="Calibri"/>
              </a:rPr>
              <a:t>Dejar todo documentado, respaldado y debidamente explicado a detalle.</a:t>
            </a:r>
            <a:endParaRPr lang="en-US" sz="3200" dirty="0">
              <a:solidFill>
                <a:schemeClr val="tx2"/>
              </a:solidFill>
              <a:latin typeface="Calibri"/>
            </a:endParaRPr>
          </a:p>
        </p:txBody>
      </p:sp>
    </p:spTree>
    <p:extLst>
      <p:ext uri="{BB962C8B-B14F-4D97-AF65-F5344CB8AC3E}">
        <p14:creationId xmlns:p14="http://schemas.microsoft.com/office/powerpoint/2010/main" val="15960512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53"/>
            <a:ext cx="12192000" cy="6858000"/>
          </a:xfrm>
          <a:prstGeom prst="rect">
            <a:avLst/>
          </a:prstGeom>
        </p:spPr>
      </p:pic>
      <p:sp>
        <p:nvSpPr>
          <p:cNvPr id="5" name="TextBox 4"/>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txBox="1">
            <a:spLocks/>
          </p:cNvSpPr>
          <p:nvPr/>
        </p:nvSpPr>
        <p:spPr>
          <a:xfrm>
            <a:off x="191069" y="150125"/>
            <a:ext cx="11709779" cy="61840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sz="3600" dirty="0">
                <a:solidFill>
                  <a:srgbClr val="E48312"/>
                </a:solidFill>
              </a:rPr>
              <a:t>o) </a:t>
            </a:r>
            <a:r>
              <a:rPr lang="es-MX" sz="3600" dirty="0">
                <a:solidFill>
                  <a:srgbClr val="865640">
                    <a:lumMod val="50000"/>
                  </a:srgbClr>
                </a:solidFill>
              </a:rPr>
              <a:t>Promover la unidad con la iglesia </a:t>
            </a:r>
            <a:endParaRPr lang="en-US" sz="3600" dirty="0">
              <a:solidFill>
                <a:srgbClr val="865640">
                  <a:lumMod val="50000"/>
                </a:srgbClr>
              </a:solidFill>
            </a:endParaRPr>
          </a:p>
        </p:txBody>
      </p:sp>
      <p:sp>
        <p:nvSpPr>
          <p:cNvPr id="7" name="2 Marcador de contenido"/>
          <p:cNvSpPr txBox="1">
            <a:spLocks/>
          </p:cNvSpPr>
          <p:nvPr/>
        </p:nvSpPr>
        <p:spPr>
          <a:xfrm>
            <a:off x="1" y="948305"/>
            <a:ext cx="12192000" cy="5340911"/>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r>
              <a:rPr lang="es-MX" sz="2400" dirty="0">
                <a:solidFill>
                  <a:schemeClr val="accent2"/>
                </a:solidFill>
                <a:latin typeface="Calibri"/>
              </a:rPr>
              <a:t>*</a:t>
            </a:r>
            <a:r>
              <a:rPr lang="es-MX" sz="2800" dirty="0">
                <a:solidFill>
                  <a:schemeClr val="accent2"/>
                </a:solidFill>
                <a:latin typeface="Calibri"/>
              </a:rPr>
              <a:t>Participar en los eventos y actividades que seamos llamados por nuestro Señor Obispo. </a:t>
            </a:r>
            <a:endParaRPr lang="es-MX" sz="2800" dirty="0" smtClean="0">
              <a:solidFill>
                <a:schemeClr val="accent2"/>
              </a:solidFill>
              <a:latin typeface="Calibri"/>
            </a:endParaRPr>
          </a:p>
          <a:p>
            <a:pPr>
              <a:buClr>
                <a:srgbClr val="E48312"/>
              </a:buClr>
              <a:defRPr/>
            </a:pPr>
            <a:endParaRPr lang="es-MX" sz="2800" dirty="0" smtClean="0">
              <a:solidFill>
                <a:schemeClr val="accent2"/>
              </a:solidFill>
              <a:latin typeface="Calibri"/>
            </a:endParaRPr>
          </a:p>
          <a:p>
            <a:pPr>
              <a:buClr>
                <a:srgbClr val="E48312"/>
              </a:buClr>
              <a:defRPr/>
            </a:pPr>
            <a:r>
              <a:rPr lang="es-MX" sz="2800" dirty="0" smtClean="0">
                <a:solidFill>
                  <a:schemeClr val="accent2"/>
                </a:solidFill>
                <a:latin typeface="Calibri"/>
              </a:rPr>
              <a:t>*</a:t>
            </a:r>
            <a:r>
              <a:rPr lang="es-MX" sz="2800" dirty="0">
                <a:solidFill>
                  <a:schemeClr val="accent2"/>
                </a:solidFill>
                <a:latin typeface="Calibri"/>
              </a:rPr>
              <a:t>Fomentar el acercamiento con el Señor Obispo, al Área V Diocesana le corresponde pedir citas con él, acompañar a los Presidentes  Diocesanos a la reunión, si ellos así lo desean</a:t>
            </a:r>
            <a:r>
              <a:rPr lang="es-MX" sz="2800" dirty="0" smtClean="0">
                <a:solidFill>
                  <a:schemeClr val="accent2"/>
                </a:solidFill>
                <a:latin typeface="Calibri"/>
              </a:rPr>
              <a:t>.</a:t>
            </a:r>
          </a:p>
          <a:p>
            <a:pPr>
              <a:buClr>
                <a:srgbClr val="E48312"/>
              </a:buClr>
              <a:defRPr/>
            </a:pPr>
            <a:endParaRPr lang="es-MX" sz="2800" dirty="0">
              <a:solidFill>
                <a:schemeClr val="accent2"/>
              </a:solidFill>
              <a:latin typeface="Calibri"/>
            </a:endParaRPr>
          </a:p>
          <a:p>
            <a:pPr>
              <a:buClr>
                <a:srgbClr val="E48312"/>
              </a:buClr>
              <a:defRPr/>
            </a:pPr>
            <a:r>
              <a:rPr lang="es-MX" sz="2800" dirty="0">
                <a:solidFill>
                  <a:schemeClr val="accent2"/>
                </a:solidFill>
                <a:latin typeface="Calibri"/>
              </a:rPr>
              <a:t>*Relacionarnos con las otras Pastorales y compartir nuestros carismas con humildad y misericordia y aceptar los de los otros movimientos y saber que podemos trabajar juntos en </a:t>
            </a:r>
            <a:r>
              <a:rPr lang="es-MX" sz="2800" i="1" dirty="0">
                <a:solidFill>
                  <a:schemeClr val="accent2"/>
                </a:solidFill>
                <a:latin typeface="Calibri"/>
              </a:rPr>
              <a:t>el establecimiento del Reino de Dios.</a:t>
            </a:r>
          </a:p>
        </p:txBody>
      </p:sp>
    </p:spTree>
    <p:extLst>
      <p:ext uri="{BB962C8B-B14F-4D97-AF65-F5344CB8AC3E}">
        <p14:creationId xmlns:p14="http://schemas.microsoft.com/office/powerpoint/2010/main" val="21701199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3188"/>
          </a:xfrm>
          <a:prstGeom prst="rect">
            <a:avLst/>
          </a:prstGeom>
        </p:spPr>
      </p:pic>
      <p:sp>
        <p:nvSpPr>
          <p:cNvPr id="5" name="TextBox 4"/>
          <p:cNvSpPr txBox="1"/>
          <p:nvPr/>
        </p:nvSpPr>
        <p:spPr>
          <a:xfrm>
            <a:off x="1545459" y="6622558"/>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Rectángulo redondeado 5"/>
          <p:cNvSpPr/>
          <p:nvPr/>
        </p:nvSpPr>
        <p:spPr>
          <a:xfrm>
            <a:off x="6263832" y="1184090"/>
            <a:ext cx="2703445" cy="887896"/>
          </a:xfrm>
          <a:prstGeom prst="roundRect">
            <a:avLst/>
          </a:prstGeom>
          <a:solidFill>
            <a:srgbClr val="5B9BD5">
              <a:lumMod val="20000"/>
              <a:lumOff val="80000"/>
            </a:srgbClr>
          </a:solidFill>
          <a:ln w="15875" cap="flat" cmpd="sng" algn="ctr">
            <a:solidFill>
              <a:srgbClr val="E48312">
                <a:shade val="50000"/>
              </a:srgbClr>
            </a:solidFill>
            <a:prstDash val="solid"/>
          </a:ln>
          <a:effectLst/>
        </p:spPr>
        <p:txBody>
          <a:bodyPr rtlCol="0" anchor="ctr"/>
          <a:lstStyle/>
          <a:p>
            <a:pPr algn="ctr" defTabSz="914400" fontAlgn="base">
              <a:spcBef>
                <a:spcPct val="0"/>
              </a:spcBef>
              <a:spcAft>
                <a:spcPct val="0"/>
              </a:spcAft>
              <a:defRPr/>
            </a:pPr>
            <a:r>
              <a:rPr lang="es-MX" sz="2800" b="1" kern="0" dirty="0">
                <a:solidFill>
                  <a:srgbClr val="000000"/>
                </a:solidFill>
              </a:rPr>
              <a:t>IMPORTANCIA</a:t>
            </a:r>
          </a:p>
        </p:txBody>
      </p:sp>
      <p:sp>
        <p:nvSpPr>
          <p:cNvPr id="7" name="Rectángulo redondeado 6"/>
          <p:cNvSpPr/>
          <p:nvPr/>
        </p:nvSpPr>
        <p:spPr>
          <a:xfrm>
            <a:off x="6359246" y="2440705"/>
            <a:ext cx="2608030" cy="795130"/>
          </a:xfrm>
          <a:prstGeom prst="roundRect">
            <a:avLst/>
          </a:prstGeom>
          <a:solidFill>
            <a:srgbClr val="5B9BD5">
              <a:lumMod val="20000"/>
              <a:lumOff val="80000"/>
            </a:srgbClr>
          </a:solidFill>
          <a:ln w="15875" cap="flat" cmpd="sng" algn="ctr">
            <a:solidFill>
              <a:srgbClr val="E48312">
                <a:shade val="50000"/>
              </a:srgbClr>
            </a:solidFill>
            <a:prstDash val="solid"/>
          </a:ln>
          <a:effectLst/>
        </p:spPr>
        <p:txBody>
          <a:bodyPr rtlCol="0" anchor="ctr"/>
          <a:lstStyle/>
          <a:p>
            <a:pPr algn="ctr" defTabSz="914400" fontAlgn="base">
              <a:spcBef>
                <a:spcPct val="0"/>
              </a:spcBef>
              <a:spcAft>
                <a:spcPct val="0"/>
              </a:spcAft>
              <a:defRPr/>
            </a:pPr>
            <a:r>
              <a:rPr lang="es-MX" sz="2800" b="1" kern="0" dirty="0">
                <a:solidFill>
                  <a:srgbClr val="000000"/>
                </a:solidFill>
              </a:rPr>
              <a:t>FUNCIONES</a:t>
            </a:r>
            <a:endParaRPr lang="es-MX" b="1" kern="0" dirty="0">
              <a:solidFill>
                <a:srgbClr val="000000"/>
              </a:solidFill>
            </a:endParaRPr>
          </a:p>
        </p:txBody>
      </p:sp>
      <p:sp>
        <p:nvSpPr>
          <p:cNvPr id="8" name="Rectángulo redondeado 7"/>
          <p:cNvSpPr/>
          <p:nvPr/>
        </p:nvSpPr>
        <p:spPr>
          <a:xfrm>
            <a:off x="6355739" y="3722576"/>
            <a:ext cx="2745352" cy="812502"/>
          </a:xfrm>
          <a:prstGeom prst="roundRect">
            <a:avLst/>
          </a:prstGeom>
          <a:solidFill>
            <a:srgbClr val="5B9BD5">
              <a:lumMod val="20000"/>
              <a:lumOff val="80000"/>
            </a:srgbClr>
          </a:solidFill>
          <a:ln w="15875" cap="flat" cmpd="sng" algn="ctr">
            <a:solidFill>
              <a:srgbClr val="E48312">
                <a:shade val="50000"/>
              </a:srgbClr>
            </a:solidFill>
            <a:prstDash val="solid"/>
          </a:ln>
          <a:effectLst/>
        </p:spPr>
        <p:txBody>
          <a:bodyPr rtlCol="0" anchor="ctr"/>
          <a:lstStyle/>
          <a:p>
            <a:pPr algn="ctr" defTabSz="914400" fontAlgn="base">
              <a:spcBef>
                <a:spcPct val="0"/>
              </a:spcBef>
              <a:spcAft>
                <a:spcPct val="0"/>
              </a:spcAft>
              <a:defRPr/>
            </a:pPr>
            <a:r>
              <a:rPr lang="es-MX" sz="2800" b="1" kern="0" dirty="0">
                <a:solidFill>
                  <a:srgbClr val="000000"/>
                </a:solidFill>
              </a:rPr>
              <a:t>ACTIVIDADES</a:t>
            </a:r>
          </a:p>
        </p:txBody>
      </p:sp>
      <p:sp>
        <p:nvSpPr>
          <p:cNvPr id="9" name="Rectángulo redondeado 8"/>
          <p:cNvSpPr/>
          <p:nvPr/>
        </p:nvSpPr>
        <p:spPr>
          <a:xfrm>
            <a:off x="6355739" y="4931288"/>
            <a:ext cx="2780296" cy="790205"/>
          </a:xfrm>
          <a:prstGeom prst="roundRect">
            <a:avLst/>
          </a:prstGeom>
          <a:solidFill>
            <a:srgbClr val="5B9BD5">
              <a:lumMod val="20000"/>
              <a:lumOff val="80000"/>
            </a:srgbClr>
          </a:solidFill>
          <a:ln w="15875" cap="flat" cmpd="sng" algn="ctr">
            <a:solidFill>
              <a:srgbClr val="E48312">
                <a:shade val="50000"/>
              </a:srgbClr>
            </a:solidFill>
            <a:prstDash val="solid"/>
          </a:ln>
          <a:effectLst/>
        </p:spPr>
        <p:txBody>
          <a:bodyPr rtlCol="0" anchor="ctr"/>
          <a:lstStyle/>
          <a:p>
            <a:pPr algn="ctr" defTabSz="914400" fontAlgn="base">
              <a:spcBef>
                <a:spcPct val="0"/>
              </a:spcBef>
              <a:spcAft>
                <a:spcPct val="0"/>
              </a:spcAft>
              <a:defRPr/>
            </a:pPr>
            <a:r>
              <a:rPr lang="es-MX" sz="2800" b="1" kern="0" dirty="0">
                <a:solidFill>
                  <a:srgbClr val="000000"/>
                </a:solidFill>
              </a:rPr>
              <a:t>INDICADORES</a:t>
            </a:r>
          </a:p>
        </p:txBody>
      </p:sp>
      <p:cxnSp>
        <p:nvCxnSpPr>
          <p:cNvPr id="10" name="Conector recto 9"/>
          <p:cNvCxnSpPr/>
          <p:nvPr/>
        </p:nvCxnSpPr>
        <p:spPr>
          <a:xfrm>
            <a:off x="5561019" y="1739662"/>
            <a:ext cx="742120" cy="0"/>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11" name="Conector recto 10"/>
          <p:cNvCxnSpPr/>
          <p:nvPr/>
        </p:nvCxnSpPr>
        <p:spPr>
          <a:xfrm>
            <a:off x="5552026" y="2834486"/>
            <a:ext cx="807221" cy="3784"/>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12" name="Conector recto 11"/>
          <p:cNvCxnSpPr/>
          <p:nvPr/>
        </p:nvCxnSpPr>
        <p:spPr>
          <a:xfrm>
            <a:off x="5566086" y="4170823"/>
            <a:ext cx="830908" cy="4162"/>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pic>
        <p:nvPicPr>
          <p:cNvPr id="13" name="Imagen 12"/>
          <p:cNvPicPr>
            <a:picLocks noChangeAspect="1"/>
          </p:cNvPicPr>
          <p:nvPr/>
        </p:nvPicPr>
        <p:blipFill>
          <a:blip r:embed="rId3"/>
          <a:stretch>
            <a:fillRect/>
          </a:stretch>
        </p:blipFill>
        <p:spPr>
          <a:xfrm>
            <a:off x="5518204" y="5326390"/>
            <a:ext cx="926672" cy="109738"/>
          </a:xfrm>
          <a:prstGeom prst="rect">
            <a:avLst/>
          </a:prstGeom>
        </p:spPr>
      </p:pic>
      <p:cxnSp>
        <p:nvCxnSpPr>
          <p:cNvPr id="14" name="Conector recto 13"/>
          <p:cNvCxnSpPr/>
          <p:nvPr/>
        </p:nvCxnSpPr>
        <p:spPr>
          <a:xfrm>
            <a:off x="5554393" y="1668321"/>
            <a:ext cx="6627" cy="3712938"/>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pic>
        <p:nvPicPr>
          <p:cNvPr id="15" name="Imagen 14"/>
          <p:cNvPicPr>
            <a:picLocks noChangeAspect="1"/>
          </p:cNvPicPr>
          <p:nvPr/>
        </p:nvPicPr>
        <p:blipFill>
          <a:blip r:embed="rId4"/>
          <a:stretch>
            <a:fillRect/>
          </a:stretch>
        </p:blipFill>
        <p:spPr>
          <a:xfrm flipV="1">
            <a:off x="5035253" y="3403613"/>
            <a:ext cx="525766" cy="45719"/>
          </a:xfrm>
          <a:prstGeom prst="rect">
            <a:avLst/>
          </a:prstGeom>
        </p:spPr>
      </p:pic>
      <p:sp>
        <p:nvSpPr>
          <p:cNvPr id="16" name="Rectángulo redondeado 15"/>
          <p:cNvSpPr/>
          <p:nvPr/>
        </p:nvSpPr>
        <p:spPr>
          <a:xfrm>
            <a:off x="3248922" y="2926478"/>
            <a:ext cx="1781264" cy="954268"/>
          </a:xfrm>
          <a:prstGeom prst="roundRect">
            <a:avLst/>
          </a:prstGeom>
          <a:solidFill>
            <a:srgbClr val="FFC000"/>
          </a:solidFill>
          <a:ln w="12700" cap="flat" cmpd="sng" algn="ctr">
            <a:solidFill>
              <a:srgbClr val="4472C4">
                <a:shade val="50000"/>
              </a:srgbClr>
            </a:solidFill>
            <a:prstDash val="solid"/>
            <a:miter lim="800000"/>
          </a:ln>
          <a:effectLst/>
        </p:spPr>
        <p:txBody>
          <a:bodyPr rtlCol="0" anchor="ctr"/>
          <a:lstStyle/>
          <a:p>
            <a:pPr algn="ctr" defTabSz="914400">
              <a:defRPr/>
            </a:pPr>
            <a:r>
              <a:rPr lang="es-MX" sz="3200" b="1" kern="0" dirty="0">
                <a:solidFill>
                  <a:prstClr val="black"/>
                </a:solidFill>
                <a:latin typeface="Calibri"/>
              </a:rPr>
              <a:t>AREA V</a:t>
            </a:r>
          </a:p>
        </p:txBody>
      </p:sp>
      <p:sp>
        <p:nvSpPr>
          <p:cNvPr id="17" name="Flecha derecha 16"/>
          <p:cNvSpPr/>
          <p:nvPr/>
        </p:nvSpPr>
        <p:spPr>
          <a:xfrm flipH="1">
            <a:off x="9248633" y="4983257"/>
            <a:ext cx="1403778" cy="686264"/>
          </a:xfrm>
          <a:prstGeom prst="rightArrow">
            <a:avLst/>
          </a:prstGeom>
          <a:solidFill>
            <a:srgbClr val="70AD47"/>
          </a:solidFill>
          <a:ln w="15875" cap="flat" cmpd="sng" algn="ctr">
            <a:solidFill>
              <a:srgbClr val="865640">
                <a:shade val="50000"/>
              </a:srgbClr>
            </a:solidFill>
            <a:prstDash val="solid"/>
          </a:ln>
          <a:effectLst/>
        </p:spPr>
        <p:txBody>
          <a:bodyPr rtlCol="0" anchor="ctr"/>
          <a:lstStyle/>
          <a:p>
            <a:pPr algn="ctr" defTabSz="914400" fontAlgn="base">
              <a:spcBef>
                <a:spcPct val="0"/>
              </a:spcBef>
              <a:spcAft>
                <a:spcPct val="0"/>
              </a:spcAft>
              <a:defRPr/>
            </a:pPr>
            <a:endParaRPr lang="es-MX" kern="0" dirty="0">
              <a:solidFill>
                <a:prstClr val="white"/>
              </a:solidFill>
            </a:endParaRPr>
          </a:p>
        </p:txBody>
      </p:sp>
    </p:spTree>
    <p:extLst>
      <p:ext uri="{BB962C8B-B14F-4D97-AF65-F5344CB8AC3E}">
        <p14:creationId xmlns:p14="http://schemas.microsoft.com/office/powerpoint/2010/main" val="32754147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3188"/>
          </a:xfrm>
          <a:prstGeom prst="rect">
            <a:avLst/>
          </a:prstGeom>
        </p:spPr>
      </p:pic>
      <p:sp>
        <p:nvSpPr>
          <p:cNvPr id="5" name="TextBox 4"/>
          <p:cNvSpPr txBox="1"/>
          <p:nvPr/>
        </p:nvSpPr>
        <p:spPr>
          <a:xfrm>
            <a:off x="1524001" y="6643681"/>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Marcador de contenido 2"/>
          <p:cNvSpPr txBox="1">
            <a:spLocks/>
          </p:cNvSpPr>
          <p:nvPr/>
        </p:nvSpPr>
        <p:spPr>
          <a:xfrm>
            <a:off x="341195" y="423082"/>
            <a:ext cx="11696130" cy="5903206"/>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a:lnSpc>
                <a:spcPct val="107000"/>
              </a:lnSpc>
              <a:spcAft>
                <a:spcPts val="400"/>
              </a:spcAft>
              <a:buClr>
                <a:srgbClr val="E48312"/>
              </a:buClr>
              <a:buNone/>
              <a:defRPr/>
            </a:pPr>
            <a:r>
              <a:rPr lang="es-MX" sz="3200" dirty="0">
                <a:solidFill>
                  <a:srgbClr val="BD582C"/>
                </a:solidFill>
                <a:latin typeface="Calibri"/>
              </a:rPr>
              <a:t>			</a:t>
            </a:r>
          </a:p>
          <a:p>
            <a:pPr marL="0" indent="0">
              <a:lnSpc>
                <a:spcPct val="107000"/>
              </a:lnSpc>
              <a:spcAft>
                <a:spcPts val="400"/>
              </a:spcAft>
              <a:buClr>
                <a:srgbClr val="E48312"/>
              </a:buClr>
              <a:buNone/>
              <a:defRPr/>
            </a:pPr>
            <a:endParaRPr lang="es-MX" sz="3200" dirty="0">
              <a:solidFill>
                <a:srgbClr val="BD582C"/>
              </a:solidFill>
              <a:latin typeface="Calibri"/>
            </a:endParaRPr>
          </a:p>
          <a:p>
            <a:pPr marL="0" indent="0" algn="ctr">
              <a:lnSpc>
                <a:spcPct val="107000"/>
              </a:lnSpc>
              <a:spcAft>
                <a:spcPts val="400"/>
              </a:spcAft>
              <a:buClr>
                <a:srgbClr val="E48312"/>
              </a:buClr>
              <a:buNone/>
              <a:defRPr/>
            </a:pPr>
            <a:endParaRPr lang="es-MX" sz="3200" dirty="0" smtClean="0">
              <a:solidFill>
                <a:prstClr val="black"/>
              </a:solidFill>
              <a:latin typeface="Calibri"/>
              <a:hlinkClick r:id="rId3" action="ppaction://hlinkfile"/>
            </a:endParaRPr>
          </a:p>
          <a:p>
            <a:pPr marL="0" indent="0" algn="ctr">
              <a:lnSpc>
                <a:spcPct val="107000"/>
              </a:lnSpc>
              <a:spcAft>
                <a:spcPts val="400"/>
              </a:spcAft>
              <a:buClr>
                <a:srgbClr val="E48312"/>
              </a:buClr>
              <a:buNone/>
              <a:defRPr/>
            </a:pPr>
            <a:r>
              <a:rPr lang="es-MX" sz="3200" dirty="0" smtClean="0">
                <a:solidFill>
                  <a:prstClr val="black"/>
                </a:solidFill>
                <a:latin typeface="Calibri"/>
                <a:hlinkClick r:id="rId3" action="ppaction://hlinkfile"/>
              </a:rPr>
              <a:t>INDICADORES</a:t>
            </a:r>
            <a:r>
              <a:rPr lang="es-MX" sz="3200" dirty="0" smtClean="0">
                <a:solidFill>
                  <a:srgbClr val="BD582C"/>
                </a:solidFill>
                <a:latin typeface="Calibri"/>
              </a:rPr>
              <a:t> </a:t>
            </a:r>
            <a:r>
              <a:rPr lang="es-MX" sz="3200" dirty="0">
                <a:solidFill>
                  <a:srgbClr val="FF0000"/>
                </a:solidFill>
                <a:latin typeface="Calibri"/>
              </a:rPr>
              <a:t>DEL ÁREA V DIOCESANA</a:t>
            </a:r>
          </a:p>
          <a:p>
            <a:pPr marL="0" indent="0">
              <a:lnSpc>
                <a:spcPct val="107000"/>
              </a:lnSpc>
              <a:spcAft>
                <a:spcPts val="400"/>
              </a:spcAft>
              <a:buClr>
                <a:srgbClr val="E48312"/>
              </a:buClr>
              <a:buNone/>
              <a:defRPr/>
            </a:pPr>
            <a:endParaRPr lang="es-MX" sz="3200" dirty="0">
              <a:solidFill>
                <a:srgbClr val="FF0000"/>
              </a:solidFill>
              <a:latin typeface="Calibri"/>
            </a:endParaRPr>
          </a:p>
          <a:p>
            <a:pPr marL="0" indent="0">
              <a:lnSpc>
                <a:spcPct val="107000"/>
              </a:lnSpc>
              <a:spcAft>
                <a:spcPts val="400"/>
              </a:spcAft>
              <a:buClr>
                <a:srgbClr val="E48312"/>
              </a:buClr>
              <a:buNone/>
              <a:defRPr/>
            </a:pPr>
            <a:r>
              <a:rPr lang="es-MX" sz="3200" dirty="0">
                <a:solidFill>
                  <a:srgbClr val="BD582C"/>
                </a:solidFill>
                <a:latin typeface="Calibri"/>
              </a:rPr>
              <a:t>     </a:t>
            </a:r>
            <a:endParaRPr lang="es-MX" sz="2800" dirty="0">
              <a:solidFill>
                <a:srgbClr val="BD582C"/>
              </a:solidFill>
              <a:latin typeface="Calibri"/>
            </a:endParaRPr>
          </a:p>
        </p:txBody>
      </p:sp>
    </p:spTree>
    <p:extLst>
      <p:ext uri="{BB962C8B-B14F-4D97-AF65-F5344CB8AC3E}">
        <p14:creationId xmlns:p14="http://schemas.microsoft.com/office/powerpoint/2010/main" val="11242074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53"/>
            <a:ext cx="12192000" cy="7167432"/>
          </a:xfrm>
          <a:prstGeom prst="rect">
            <a:avLst/>
          </a:prstGeom>
        </p:spPr>
      </p:pic>
      <p:sp>
        <p:nvSpPr>
          <p:cNvPr id="5" name="TextBox 4"/>
          <p:cNvSpPr txBox="1"/>
          <p:nvPr/>
        </p:nvSpPr>
        <p:spPr>
          <a:xfrm>
            <a:off x="1531794" y="6673334"/>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txBox="1">
            <a:spLocks/>
          </p:cNvSpPr>
          <p:nvPr/>
        </p:nvSpPr>
        <p:spPr>
          <a:xfrm>
            <a:off x="5418162" y="873457"/>
            <a:ext cx="6773838" cy="5490272"/>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defRPr/>
            </a:pPr>
            <a:r>
              <a:rPr lang="es-MX" sz="4400" dirty="0">
                <a:solidFill>
                  <a:srgbClr val="865640">
                    <a:lumMod val="50000"/>
                  </a:srgbClr>
                </a:solidFill>
                <a:latin typeface="Brush Script MT" pitchFamily="66" charset="0"/>
              </a:rPr>
              <a:t>«Conocer a Jesús es el mejor regalo que puede recibir cualquier persona; haberlo encontrado nosotros es lo mejor que nos ha ocurrido en la vida, y darlo a conocer con nuestra palabra y obra es nuestro gozo».</a:t>
            </a:r>
            <a:br>
              <a:rPr lang="es-MX" sz="4400" dirty="0">
                <a:solidFill>
                  <a:srgbClr val="865640">
                    <a:lumMod val="50000"/>
                  </a:srgbClr>
                </a:solidFill>
                <a:latin typeface="Brush Script MT" pitchFamily="66" charset="0"/>
              </a:rPr>
            </a:br>
            <a:r>
              <a:rPr lang="es-MX" sz="2400" dirty="0">
                <a:solidFill>
                  <a:srgbClr val="865640">
                    <a:lumMod val="50000"/>
                  </a:srgbClr>
                </a:solidFill>
                <a:latin typeface="Comic Sans MS" pitchFamily="66" charset="0"/>
              </a:rPr>
              <a:t>                          </a:t>
            </a:r>
            <a:r>
              <a:rPr lang="es-MX" sz="2000" dirty="0">
                <a:solidFill>
                  <a:srgbClr val="865640">
                    <a:lumMod val="50000"/>
                  </a:srgbClr>
                </a:solidFill>
                <a:latin typeface="Comic Sans MS" pitchFamily="66" charset="0"/>
              </a:rPr>
              <a:t>Aparecida 1.2-29</a:t>
            </a:r>
            <a:r>
              <a:rPr lang="es-MX" dirty="0">
                <a:solidFill>
                  <a:srgbClr val="865640">
                    <a:lumMod val="50000"/>
                  </a:srgbClr>
                </a:solidFill>
              </a:rPr>
              <a:t/>
            </a:r>
            <a:br>
              <a:rPr lang="es-MX" dirty="0">
                <a:solidFill>
                  <a:srgbClr val="865640">
                    <a:lumMod val="50000"/>
                  </a:srgbClr>
                </a:solidFill>
              </a:rPr>
            </a:br>
            <a:r>
              <a:rPr lang="es-MX" dirty="0">
                <a:solidFill>
                  <a:srgbClr val="865640">
                    <a:lumMod val="50000"/>
                  </a:srgbClr>
                </a:solidFill>
              </a:rPr>
              <a:t>                </a:t>
            </a:r>
            <a:endParaRPr lang="en-US" dirty="0">
              <a:solidFill>
                <a:srgbClr val="865640">
                  <a:lumMod val="50000"/>
                </a:srgbClr>
              </a:solidFill>
            </a:endParaRPr>
          </a:p>
        </p:txBody>
      </p:sp>
      <p:pic>
        <p:nvPicPr>
          <p:cNvPr id="7" name="3 Marcador de contenid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04" y="1472570"/>
            <a:ext cx="5056155" cy="3698542"/>
          </a:xfrm>
          <a:prstGeom prst="rect">
            <a:avLst/>
          </a:prstGeom>
        </p:spPr>
      </p:pic>
    </p:spTree>
    <p:extLst>
      <p:ext uri="{BB962C8B-B14F-4D97-AF65-F5344CB8AC3E}">
        <p14:creationId xmlns:p14="http://schemas.microsoft.com/office/powerpoint/2010/main" val="2901956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65"/>
            <a:ext cx="12192000" cy="7108466"/>
          </a:xfrm>
          <a:prstGeom prst="rect">
            <a:avLst/>
          </a:prstGeom>
        </p:spPr>
      </p:pic>
      <p:sp>
        <p:nvSpPr>
          <p:cNvPr id="5" name="TextBox 4"/>
          <p:cNvSpPr txBox="1"/>
          <p:nvPr/>
        </p:nvSpPr>
        <p:spPr>
          <a:xfrm>
            <a:off x="1531794" y="6666459"/>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Rectángulo redondeado 5"/>
          <p:cNvSpPr/>
          <p:nvPr/>
        </p:nvSpPr>
        <p:spPr>
          <a:xfrm>
            <a:off x="5536443" y="1284907"/>
            <a:ext cx="2988858" cy="870434"/>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914400" fontAlgn="base">
              <a:spcBef>
                <a:spcPct val="0"/>
              </a:spcBef>
              <a:spcAft>
                <a:spcPct val="0"/>
              </a:spcAft>
              <a:defRPr/>
            </a:pPr>
            <a:r>
              <a:rPr lang="es-MX" sz="2800" b="1" kern="0" dirty="0">
                <a:solidFill>
                  <a:srgbClr val="000000"/>
                </a:solidFill>
                <a:latin typeface="Calibri"/>
              </a:rPr>
              <a:t>IMPORTANCIA</a:t>
            </a:r>
          </a:p>
        </p:txBody>
      </p:sp>
      <p:sp>
        <p:nvSpPr>
          <p:cNvPr id="7" name="Rectángulo redondeado 6"/>
          <p:cNvSpPr/>
          <p:nvPr/>
        </p:nvSpPr>
        <p:spPr>
          <a:xfrm>
            <a:off x="5536443" y="2603396"/>
            <a:ext cx="3152631" cy="632438"/>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914400" fontAlgn="base">
              <a:spcBef>
                <a:spcPct val="0"/>
              </a:spcBef>
              <a:spcAft>
                <a:spcPct val="0"/>
              </a:spcAft>
              <a:defRPr/>
            </a:pPr>
            <a:r>
              <a:rPr lang="es-MX" sz="2800" b="1" kern="0" dirty="0">
                <a:solidFill>
                  <a:srgbClr val="000000"/>
                </a:solidFill>
                <a:latin typeface="Calibri"/>
              </a:rPr>
              <a:t>FUNCIONES</a:t>
            </a:r>
            <a:endParaRPr lang="es-MX" b="1" kern="0" dirty="0">
              <a:solidFill>
                <a:srgbClr val="000000"/>
              </a:solidFill>
              <a:latin typeface="Calibri"/>
            </a:endParaRPr>
          </a:p>
        </p:txBody>
      </p:sp>
      <p:sp>
        <p:nvSpPr>
          <p:cNvPr id="8" name="Rectángulo redondeado 7"/>
          <p:cNvSpPr/>
          <p:nvPr/>
        </p:nvSpPr>
        <p:spPr>
          <a:xfrm>
            <a:off x="5536443" y="3668225"/>
            <a:ext cx="3152632" cy="866853"/>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914400" fontAlgn="base">
              <a:spcBef>
                <a:spcPct val="0"/>
              </a:spcBef>
              <a:spcAft>
                <a:spcPct val="0"/>
              </a:spcAft>
              <a:defRPr/>
            </a:pPr>
            <a:r>
              <a:rPr lang="es-MX" sz="2800" b="1" kern="0" dirty="0">
                <a:solidFill>
                  <a:srgbClr val="000000"/>
                </a:solidFill>
                <a:latin typeface="Calibri"/>
              </a:rPr>
              <a:t>ACTIVIDADES</a:t>
            </a:r>
          </a:p>
        </p:txBody>
      </p:sp>
      <p:sp>
        <p:nvSpPr>
          <p:cNvPr id="9" name="Rectángulo redondeado 8"/>
          <p:cNvSpPr/>
          <p:nvPr/>
        </p:nvSpPr>
        <p:spPr>
          <a:xfrm>
            <a:off x="5686567" y="4983132"/>
            <a:ext cx="3002508" cy="738360"/>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914400" fontAlgn="base">
              <a:spcBef>
                <a:spcPct val="0"/>
              </a:spcBef>
              <a:spcAft>
                <a:spcPct val="0"/>
              </a:spcAft>
              <a:defRPr/>
            </a:pPr>
            <a:r>
              <a:rPr lang="es-MX" sz="2800" b="1" kern="0" dirty="0">
                <a:solidFill>
                  <a:srgbClr val="000000"/>
                </a:solidFill>
                <a:latin typeface="Calibri"/>
              </a:rPr>
              <a:t>INDICADORES</a:t>
            </a:r>
          </a:p>
        </p:txBody>
      </p:sp>
      <p:sp>
        <p:nvSpPr>
          <p:cNvPr id="10" name="Flecha derecha 9"/>
          <p:cNvSpPr/>
          <p:nvPr/>
        </p:nvSpPr>
        <p:spPr>
          <a:xfrm flipH="1">
            <a:off x="8689074" y="1528549"/>
            <a:ext cx="1542198" cy="442621"/>
          </a:xfrm>
          <a:prstGeom prst="rightArrow">
            <a:avLst/>
          </a:prstGeom>
          <a:solidFill>
            <a:srgbClr val="70AD47">
              <a:lumMod val="60000"/>
              <a:lumOff val="40000"/>
            </a:srgbClr>
          </a:solidFill>
          <a:ln w="15875" cap="flat" cmpd="sng" algn="ctr">
            <a:solidFill>
              <a:srgbClr val="865640">
                <a:shade val="50000"/>
              </a:srgbClr>
            </a:solidFill>
            <a:prstDash val="solid"/>
          </a:ln>
          <a:effectLst/>
        </p:spPr>
        <p:txBody>
          <a:bodyPr rtlCol="0" anchor="ctr"/>
          <a:lstStyle/>
          <a:p>
            <a:pPr algn="ctr" defTabSz="914400" fontAlgn="base">
              <a:spcBef>
                <a:spcPct val="0"/>
              </a:spcBef>
              <a:spcAft>
                <a:spcPct val="0"/>
              </a:spcAft>
              <a:defRPr/>
            </a:pPr>
            <a:endParaRPr lang="es-MX" kern="0" dirty="0">
              <a:solidFill>
                <a:prstClr val="white"/>
              </a:solidFill>
            </a:endParaRPr>
          </a:p>
        </p:txBody>
      </p:sp>
      <p:cxnSp>
        <p:nvCxnSpPr>
          <p:cNvPr id="11" name="Conector recto 10"/>
          <p:cNvCxnSpPr/>
          <p:nvPr/>
        </p:nvCxnSpPr>
        <p:spPr>
          <a:xfrm>
            <a:off x="4673914" y="1668321"/>
            <a:ext cx="862528" cy="0"/>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12" name="Conector recto 11"/>
          <p:cNvCxnSpPr/>
          <p:nvPr/>
        </p:nvCxnSpPr>
        <p:spPr>
          <a:xfrm>
            <a:off x="4673914" y="2834486"/>
            <a:ext cx="862528" cy="0"/>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15" name="Conector recto 14"/>
          <p:cNvCxnSpPr/>
          <p:nvPr/>
        </p:nvCxnSpPr>
        <p:spPr>
          <a:xfrm>
            <a:off x="4673914" y="4148451"/>
            <a:ext cx="862528" cy="14766"/>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pic>
        <p:nvPicPr>
          <p:cNvPr id="19" name="Imagen 18"/>
          <p:cNvPicPr>
            <a:picLocks noChangeAspect="1"/>
          </p:cNvPicPr>
          <p:nvPr/>
        </p:nvPicPr>
        <p:blipFill>
          <a:blip r:embed="rId3"/>
          <a:stretch>
            <a:fillRect/>
          </a:stretch>
        </p:blipFill>
        <p:spPr>
          <a:xfrm>
            <a:off x="4673915" y="5316207"/>
            <a:ext cx="1012653" cy="119920"/>
          </a:xfrm>
          <a:prstGeom prst="rect">
            <a:avLst/>
          </a:prstGeom>
        </p:spPr>
      </p:pic>
      <p:cxnSp>
        <p:nvCxnSpPr>
          <p:cNvPr id="20" name="Conector recto 19"/>
          <p:cNvCxnSpPr>
            <a:endCxn id="19" idx="1"/>
          </p:cNvCxnSpPr>
          <p:nvPr/>
        </p:nvCxnSpPr>
        <p:spPr>
          <a:xfrm>
            <a:off x="4673914" y="1668321"/>
            <a:ext cx="1" cy="3707846"/>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pic>
        <p:nvPicPr>
          <p:cNvPr id="23" name="Imagen 22"/>
          <p:cNvPicPr>
            <a:picLocks noChangeAspect="1"/>
          </p:cNvPicPr>
          <p:nvPr/>
        </p:nvPicPr>
        <p:blipFill>
          <a:blip r:embed="rId4"/>
          <a:stretch>
            <a:fillRect/>
          </a:stretch>
        </p:blipFill>
        <p:spPr>
          <a:xfrm flipV="1">
            <a:off x="3421039" y="3329468"/>
            <a:ext cx="1378424" cy="119863"/>
          </a:xfrm>
          <a:prstGeom prst="rect">
            <a:avLst/>
          </a:prstGeom>
        </p:spPr>
      </p:pic>
      <p:sp>
        <p:nvSpPr>
          <p:cNvPr id="25" name="Rectángulo redondeado 24"/>
          <p:cNvSpPr/>
          <p:nvPr/>
        </p:nvSpPr>
        <p:spPr>
          <a:xfrm>
            <a:off x="1892490" y="2982287"/>
            <a:ext cx="1918894" cy="1024617"/>
          </a:xfrm>
          <a:prstGeom prst="roundRect">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914400" fontAlgn="base">
              <a:spcBef>
                <a:spcPct val="0"/>
              </a:spcBef>
              <a:spcAft>
                <a:spcPct val="0"/>
              </a:spcAft>
              <a:defRPr/>
            </a:pPr>
            <a:r>
              <a:rPr lang="es-MX" sz="3600" b="1" kern="0" dirty="0">
                <a:solidFill>
                  <a:prstClr val="black"/>
                </a:solidFill>
                <a:latin typeface="Calibri"/>
              </a:rPr>
              <a:t>AREA V</a:t>
            </a:r>
          </a:p>
        </p:txBody>
      </p:sp>
    </p:spTree>
    <p:extLst>
      <p:ext uri="{BB962C8B-B14F-4D97-AF65-F5344CB8AC3E}">
        <p14:creationId xmlns:p14="http://schemas.microsoft.com/office/powerpoint/2010/main" val="13584359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18362"/>
          </a:xfrm>
          <a:prstGeom prst="rect">
            <a:avLst/>
          </a:prstGeom>
        </p:spPr>
      </p:pic>
      <p:sp>
        <p:nvSpPr>
          <p:cNvPr id="5" name="TextBox 4"/>
          <p:cNvSpPr txBox="1"/>
          <p:nvPr/>
        </p:nvSpPr>
        <p:spPr>
          <a:xfrm>
            <a:off x="1524001" y="6639006"/>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Título 1"/>
          <p:cNvSpPr txBox="1">
            <a:spLocks/>
          </p:cNvSpPr>
          <p:nvPr/>
        </p:nvSpPr>
        <p:spPr>
          <a:xfrm>
            <a:off x="2233685" y="335203"/>
            <a:ext cx="7820167" cy="937518"/>
          </a:xfrm>
          <a:prstGeom prst="rect">
            <a:avLst/>
          </a:prstGeom>
        </p:spPr>
        <p:txBody>
          <a:bodyPr vert="horz" lIns="91440" tIns="45720" rIns="91440" bIns="45720" rtlCol="0" anchor="ctr">
            <a:normAutofit fontScale="92500"/>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sz="4000" dirty="0">
                <a:solidFill>
                  <a:srgbClr val="FF0000"/>
                </a:solidFill>
                <a:latin typeface="Calibri"/>
              </a:rPr>
              <a:t>IDEAS QUE DEBE  REFORZAR EL ÁREA V</a:t>
            </a:r>
          </a:p>
        </p:txBody>
      </p:sp>
      <p:graphicFrame>
        <p:nvGraphicFramePr>
          <p:cNvPr id="21" name="Marcador de contenido 3"/>
          <p:cNvGraphicFramePr>
            <a:graphicFrameLocks/>
          </p:cNvGraphicFramePr>
          <p:nvPr>
            <p:extLst>
              <p:ext uri="{D42A27DB-BD31-4B8C-83A1-F6EECF244321}">
                <p14:modId xmlns:p14="http://schemas.microsoft.com/office/powerpoint/2010/main" val="3321542113"/>
              </p:ext>
            </p:extLst>
          </p:nvPr>
        </p:nvGraphicFramePr>
        <p:xfrm>
          <a:off x="0" y="1064526"/>
          <a:ext cx="12010029" cy="52718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47530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48" y="0"/>
            <a:ext cx="12091916" cy="7083188"/>
          </a:xfrm>
          <a:prstGeom prst="rect">
            <a:avLst/>
          </a:prstGeom>
        </p:spPr>
      </p:pic>
      <p:sp>
        <p:nvSpPr>
          <p:cNvPr id="5" name="TextBox 4"/>
          <p:cNvSpPr txBox="1"/>
          <p:nvPr/>
        </p:nvSpPr>
        <p:spPr>
          <a:xfrm>
            <a:off x="1524001" y="6673334"/>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pic>
        <p:nvPicPr>
          <p:cNvPr id="6" name="Imagen 5"/>
          <p:cNvPicPr>
            <a:picLocks noChangeAspect="1"/>
          </p:cNvPicPr>
          <p:nvPr/>
        </p:nvPicPr>
        <p:blipFill>
          <a:blip r:embed="rId3"/>
          <a:stretch>
            <a:fillRect/>
          </a:stretch>
        </p:blipFill>
        <p:spPr>
          <a:xfrm>
            <a:off x="2138643" y="477673"/>
            <a:ext cx="2845556" cy="1897037"/>
          </a:xfrm>
          <a:prstGeom prst="rect">
            <a:avLst/>
          </a:prstGeom>
        </p:spPr>
      </p:pic>
      <p:sp>
        <p:nvSpPr>
          <p:cNvPr id="7" name="6 CuadroTexto"/>
          <p:cNvSpPr txBox="1"/>
          <p:nvPr/>
        </p:nvSpPr>
        <p:spPr>
          <a:xfrm>
            <a:off x="3325504" y="2374710"/>
            <a:ext cx="7055894" cy="4031873"/>
          </a:xfrm>
          <a:prstGeom prst="rect">
            <a:avLst/>
          </a:prstGeom>
          <a:noFill/>
        </p:spPr>
        <p:txBody>
          <a:bodyPr wrap="square" rtlCol="0">
            <a:spAutoFit/>
          </a:bodyPr>
          <a:lstStyle/>
          <a:p>
            <a:pPr defTabSz="914400" fontAlgn="base">
              <a:spcBef>
                <a:spcPct val="0"/>
              </a:spcBef>
              <a:spcAft>
                <a:spcPct val="0"/>
              </a:spcAft>
            </a:pPr>
            <a:r>
              <a:rPr lang="es-MX" sz="3200" b="1" dirty="0">
                <a:solidFill>
                  <a:srgbClr val="7030A0"/>
                </a:solidFill>
                <a:cs typeface="Arial" charset="0"/>
              </a:rPr>
              <a:t>                          LECTURA BÍBLICA</a:t>
            </a:r>
          </a:p>
          <a:p>
            <a:pPr algn="ctr" defTabSz="914400" fontAlgn="base">
              <a:spcBef>
                <a:spcPct val="0"/>
              </a:spcBef>
              <a:spcAft>
                <a:spcPct val="0"/>
              </a:spcAft>
            </a:pPr>
            <a:endParaRPr lang="es-MX" sz="2400" dirty="0">
              <a:solidFill>
                <a:srgbClr val="000000"/>
              </a:solidFill>
              <a:cs typeface="Arial" charset="0"/>
            </a:endParaRPr>
          </a:p>
          <a:p>
            <a:pPr algn="ctr" defTabSz="914400" fontAlgn="base">
              <a:spcBef>
                <a:spcPct val="0"/>
              </a:spcBef>
              <a:spcAft>
                <a:spcPct val="0"/>
              </a:spcAft>
            </a:pPr>
            <a:r>
              <a:rPr lang="es-MX" sz="2400" b="1" i="1" dirty="0">
                <a:solidFill>
                  <a:srgbClr val="FF3300"/>
                </a:solidFill>
                <a:cs typeface="Arial" charset="0"/>
              </a:rPr>
              <a:t>LUCAS 10. 38-42</a:t>
            </a:r>
          </a:p>
          <a:p>
            <a:pPr algn="ctr" defTabSz="914400" fontAlgn="base">
              <a:spcBef>
                <a:spcPct val="0"/>
              </a:spcBef>
              <a:spcAft>
                <a:spcPct val="0"/>
              </a:spcAft>
            </a:pPr>
            <a:endParaRPr lang="es-MX" sz="2800" dirty="0">
              <a:solidFill>
                <a:srgbClr val="865640">
                  <a:lumMod val="50000"/>
                </a:srgbClr>
              </a:solidFill>
              <a:cs typeface="Arial" charset="0"/>
            </a:endParaRPr>
          </a:p>
          <a:p>
            <a:pPr algn="just" defTabSz="914400" fontAlgn="base">
              <a:spcBef>
                <a:spcPct val="0"/>
              </a:spcBef>
              <a:spcAft>
                <a:spcPct val="0"/>
              </a:spcAft>
            </a:pPr>
            <a:r>
              <a:rPr lang="es-MX" sz="2800" b="1" dirty="0">
                <a:solidFill>
                  <a:prstClr val="black"/>
                </a:solidFill>
                <a:cs typeface="Arial" charset="0"/>
              </a:rPr>
              <a:t>¿Cómo vivir la vida de oración en medio del mundo?  Con un poco de orden y mucho amor buscar el tiempo adecuado para esos momentos de diálogo con Dios.</a:t>
            </a:r>
          </a:p>
          <a:p>
            <a:pPr defTabSz="914400" fontAlgn="base">
              <a:spcBef>
                <a:spcPct val="0"/>
              </a:spcBef>
              <a:spcAft>
                <a:spcPct val="0"/>
              </a:spcAft>
            </a:pPr>
            <a:endParaRPr lang="es-MX" dirty="0">
              <a:solidFill>
                <a:srgbClr val="000000"/>
              </a:solidFill>
              <a:cs typeface="Arial" charset="0"/>
            </a:endParaRPr>
          </a:p>
          <a:p>
            <a:pPr defTabSz="914400" fontAlgn="base">
              <a:spcBef>
                <a:spcPct val="0"/>
              </a:spcBef>
              <a:spcAft>
                <a:spcPct val="0"/>
              </a:spcAft>
            </a:pPr>
            <a:endParaRPr lang="en-US" dirty="0">
              <a:solidFill>
                <a:srgbClr val="000000"/>
              </a:solidFill>
              <a:cs typeface="Arial" charset="0"/>
            </a:endParaRPr>
          </a:p>
        </p:txBody>
      </p:sp>
    </p:spTree>
    <p:extLst>
      <p:ext uri="{BB962C8B-B14F-4D97-AF65-F5344CB8AC3E}">
        <p14:creationId xmlns:p14="http://schemas.microsoft.com/office/powerpoint/2010/main" val="10001450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165075"/>
          </a:xfrm>
          <a:prstGeom prst="rect">
            <a:avLst/>
          </a:prstGeom>
        </p:spPr>
      </p:pic>
      <p:sp>
        <p:nvSpPr>
          <p:cNvPr id="5" name="TextBox 4"/>
          <p:cNvSpPr txBox="1"/>
          <p:nvPr/>
        </p:nvSpPr>
        <p:spPr>
          <a:xfrm>
            <a:off x="1545442" y="6673334"/>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Marcador de contenido 2"/>
          <p:cNvSpPr txBox="1">
            <a:spLocks/>
          </p:cNvSpPr>
          <p:nvPr/>
        </p:nvSpPr>
        <p:spPr>
          <a:xfrm>
            <a:off x="341194" y="832513"/>
            <a:ext cx="11627893" cy="4845130"/>
          </a:xfrm>
          <a:prstGeom prst="rect">
            <a:avLst/>
          </a:prstGeom>
        </p:spPr>
        <p:txBody>
          <a:bodyPr vert="horz" lIns="0" tIns="45720" rIns="0" bIns="45720" rtlCol="0">
            <a:normAutofit lnSpcReduction="10000"/>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ctr">
              <a:buClr>
                <a:srgbClr val="E48312"/>
              </a:buClr>
              <a:defRPr/>
            </a:pPr>
            <a:r>
              <a:rPr lang="es-MX" sz="2800" dirty="0">
                <a:solidFill>
                  <a:srgbClr val="FF0000"/>
                </a:solidFill>
                <a:latin typeface="Calibri"/>
              </a:rPr>
              <a:t>RELACIÓN DEL PASAJE BÍBLICO CON EL TRABAJO DEL ÁREA V</a:t>
            </a:r>
          </a:p>
          <a:p>
            <a:pPr algn="ctr">
              <a:buClr>
                <a:srgbClr val="E48312"/>
              </a:buClr>
              <a:defRPr/>
            </a:pPr>
            <a:endParaRPr lang="es-MX" sz="2800" dirty="0">
              <a:solidFill>
                <a:srgbClr val="FF0000"/>
              </a:solidFill>
              <a:latin typeface="Calibri"/>
            </a:endParaRPr>
          </a:p>
          <a:p>
            <a:pPr algn="just">
              <a:buClr>
                <a:srgbClr val="E48312"/>
              </a:buClr>
              <a:defRPr/>
            </a:pPr>
            <a:r>
              <a:rPr lang="es-MX" sz="2800" dirty="0">
                <a:solidFill>
                  <a:srgbClr val="000000"/>
                </a:solidFill>
                <a:latin typeface="Calibri"/>
              </a:rPr>
              <a:t>*</a:t>
            </a:r>
            <a:r>
              <a:rPr lang="es-MX" sz="2600" dirty="0">
                <a:solidFill>
                  <a:srgbClr val="000000"/>
                </a:solidFill>
                <a:latin typeface="Calibri"/>
              </a:rPr>
              <a:t>La oración es hacer actos </a:t>
            </a:r>
            <a:r>
              <a:rPr lang="es-MX" sz="2800" dirty="0">
                <a:solidFill>
                  <a:srgbClr val="000000"/>
                </a:solidFill>
                <a:latin typeface="Calibri"/>
              </a:rPr>
              <a:t>de amor . Todo acto de amor a Dios permanece en el seno de Dios. También permanecen en Él los que oran</a:t>
            </a:r>
            <a:r>
              <a:rPr lang="es-MX" sz="2800" dirty="0" smtClean="0">
                <a:solidFill>
                  <a:srgbClr val="000000"/>
                </a:solidFill>
                <a:latin typeface="Calibri"/>
              </a:rPr>
              <a:t>.</a:t>
            </a:r>
          </a:p>
          <a:p>
            <a:pPr algn="just">
              <a:buClr>
                <a:srgbClr val="E48312"/>
              </a:buClr>
              <a:defRPr/>
            </a:pPr>
            <a:endParaRPr lang="es-MX" sz="2800" dirty="0">
              <a:solidFill>
                <a:srgbClr val="000000"/>
              </a:solidFill>
              <a:latin typeface="Calibri"/>
            </a:endParaRPr>
          </a:p>
          <a:p>
            <a:pPr algn="just">
              <a:buClr>
                <a:srgbClr val="E48312"/>
              </a:buClr>
              <a:defRPr/>
            </a:pPr>
            <a:r>
              <a:rPr lang="es-MX" sz="2800" dirty="0">
                <a:solidFill>
                  <a:srgbClr val="000000"/>
                </a:solidFill>
                <a:latin typeface="Calibri"/>
              </a:rPr>
              <a:t>*La oración, la humildad y la caridad de María son valores evangélicos que debemos promover desde nuestra Área V</a:t>
            </a:r>
            <a:r>
              <a:rPr lang="es-MX" sz="2800" dirty="0" smtClean="0">
                <a:solidFill>
                  <a:srgbClr val="000000"/>
                </a:solidFill>
                <a:latin typeface="Calibri"/>
              </a:rPr>
              <a:t>.</a:t>
            </a:r>
          </a:p>
          <a:p>
            <a:pPr algn="just">
              <a:buClr>
                <a:srgbClr val="E48312"/>
              </a:buClr>
              <a:defRPr/>
            </a:pPr>
            <a:endParaRPr lang="es-MX" sz="2800" dirty="0">
              <a:solidFill>
                <a:srgbClr val="000000"/>
              </a:solidFill>
              <a:latin typeface="Calibri"/>
            </a:endParaRPr>
          </a:p>
          <a:p>
            <a:pPr marL="0" indent="0" algn="just">
              <a:buClr>
                <a:srgbClr val="E48312"/>
              </a:buClr>
              <a:buNone/>
              <a:defRPr/>
            </a:pPr>
            <a:r>
              <a:rPr lang="es-MX" sz="2800" dirty="0">
                <a:solidFill>
                  <a:srgbClr val="000000"/>
                </a:solidFill>
                <a:latin typeface="Calibri"/>
              </a:rPr>
              <a:t> *Unir trabajo y oración, lo humano y lo divino, es la meta de todo seguidor de Cristo . No se debe separar a Martha de María, sino ser Martha y María. Activos y orando. Así lo hizo Jesús.</a:t>
            </a:r>
          </a:p>
        </p:txBody>
      </p:sp>
    </p:spTree>
    <p:extLst>
      <p:ext uri="{BB962C8B-B14F-4D97-AF65-F5344CB8AC3E}">
        <p14:creationId xmlns:p14="http://schemas.microsoft.com/office/powerpoint/2010/main" val="223263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down)">
                                      <p:cBhvr>
                                        <p:cTn id="7" dur="580">
                                          <p:stCondLst>
                                            <p:cond delay="0"/>
                                          </p:stCondLst>
                                        </p:cTn>
                                        <p:tgtEl>
                                          <p:spTgt spid="6">
                                            <p:txEl>
                                              <p:pRg st="2" end="2"/>
                                            </p:txEl>
                                          </p:spTgt>
                                        </p:tgtEl>
                                      </p:cBhvr>
                                    </p:animEffect>
                                    <p:anim calcmode="lin" valueType="num">
                                      <p:cBhvr>
                                        <p:cTn id="8"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2" end="2"/>
                                            </p:txEl>
                                          </p:spTgt>
                                        </p:tgtEl>
                                      </p:cBhvr>
                                      <p:to x="100000" y="60000"/>
                                    </p:animScale>
                                    <p:animScale>
                                      <p:cBhvr>
                                        <p:cTn id="14" dur="166" decel="50000">
                                          <p:stCondLst>
                                            <p:cond delay="676"/>
                                          </p:stCondLst>
                                        </p:cTn>
                                        <p:tgtEl>
                                          <p:spTgt spid="6">
                                            <p:txEl>
                                              <p:pRg st="2" end="2"/>
                                            </p:txEl>
                                          </p:spTgt>
                                        </p:tgtEl>
                                      </p:cBhvr>
                                      <p:to x="100000" y="100000"/>
                                    </p:animScale>
                                    <p:animScale>
                                      <p:cBhvr>
                                        <p:cTn id="15" dur="26">
                                          <p:stCondLst>
                                            <p:cond delay="1312"/>
                                          </p:stCondLst>
                                        </p:cTn>
                                        <p:tgtEl>
                                          <p:spTgt spid="6">
                                            <p:txEl>
                                              <p:pRg st="2" end="2"/>
                                            </p:txEl>
                                          </p:spTgt>
                                        </p:tgtEl>
                                      </p:cBhvr>
                                      <p:to x="100000" y="80000"/>
                                    </p:animScale>
                                    <p:animScale>
                                      <p:cBhvr>
                                        <p:cTn id="16" dur="166" decel="50000">
                                          <p:stCondLst>
                                            <p:cond delay="1338"/>
                                          </p:stCondLst>
                                        </p:cTn>
                                        <p:tgtEl>
                                          <p:spTgt spid="6">
                                            <p:txEl>
                                              <p:pRg st="2" end="2"/>
                                            </p:txEl>
                                          </p:spTgt>
                                        </p:tgtEl>
                                      </p:cBhvr>
                                      <p:to x="100000" y="100000"/>
                                    </p:animScale>
                                    <p:animScale>
                                      <p:cBhvr>
                                        <p:cTn id="17" dur="26">
                                          <p:stCondLst>
                                            <p:cond delay="1642"/>
                                          </p:stCondLst>
                                        </p:cTn>
                                        <p:tgtEl>
                                          <p:spTgt spid="6">
                                            <p:txEl>
                                              <p:pRg st="2" end="2"/>
                                            </p:txEl>
                                          </p:spTgt>
                                        </p:tgtEl>
                                      </p:cBhvr>
                                      <p:to x="100000" y="90000"/>
                                    </p:animScale>
                                    <p:animScale>
                                      <p:cBhvr>
                                        <p:cTn id="18" dur="166" decel="50000">
                                          <p:stCondLst>
                                            <p:cond delay="1668"/>
                                          </p:stCondLst>
                                        </p:cTn>
                                        <p:tgtEl>
                                          <p:spTgt spid="6">
                                            <p:txEl>
                                              <p:pRg st="2" end="2"/>
                                            </p:txEl>
                                          </p:spTgt>
                                        </p:tgtEl>
                                      </p:cBhvr>
                                      <p:to x="100000" y="100000"/>
                                    </p:animScale>
                                    <p:animScale>
                                      <p:cBhvr>
                                        <p:cTn id="19" dur="26">
                                          <p:stCondLst>
                                            <p:cond delay="1808"/>
                                          </p:stCondLst>
                                        </p:cTn>
                                        <p:tgtEl>
                                          <p:spTgt spid="6">
                                            <p:txEl>
                                              <p:pRg st="2" end="2"/>
                                            </p:txEl>
                                          </p:spTgt>
                                        </p:tgtEl>
                                      </p:cBhvr>
                                      <p:to x="100000" y="95000"/>
                                    </p:animScale>
                                    <p:animScale>
                                      <p:cBhvr>
                                        <p:cTn id="20" dur="166" decel="50000">
                                          <p:stCondLst>
                                            <p:cond delay="1834"/>
                                          </p:stCondLst>
                                        </p:cTn>
                                        <p:tgtEl>
                                          <p:spTgt spid="6">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barn(inVertical)">
                                      <p:cBhvr>
                                        <p:cTn id="3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0" y="0"/>
            <a:ext cx="12192000" cy="6858000"/>
          </a:xfrm>
          <a:prstGeom prst="rect">
            <a:avLst/>
          </a:prstGeom>
        </p:spPr>
      </p:pic>
      <p:sp>
        <p:nvSpPr>
          <p:cNvPr id="5" name="TextBox 4"/>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Título 1"/>
          <p:cNvSpPr txBox="1">
            <a:spLocks/>
          </p:cNvSpPr>
          <p:nvPr/>
        </p:nvSpPr>
        <p:spPr>
          <a:xfrm>
            <a:off x="1947081" y="313901"/>
            <a:ext cx="8705330" cy="907396"/>
          </a:xfrm>
          <a:prstGeom prst="rect">
            <a:avLst/>
          </a:prstGeom>
        </p:spPr>
        <p:txBody>
          <a:bodyPr vert="horz" lIns="91440" tIns="45720" rIns="91440" bIns="45720" rtlCol="0" anchor="ctr">
            <a:no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MX" sz="3600" dirty="0">
                <a:solidFill>
                  <a:srgbClr val="990033"/>
                </a:solidFill>
                <a:latin typeface="Calibri"/>
              </a:rPr>
              <a:t/>
            </a:r>
            <a:br>
              <a:rPr lang="es-MX" sz="3600" dirty="0">
                <a:solidFill>
                  <a:srgbClr val="990033"/>
                </a:solidFill>
                <a:latin typeface="Calibri"/>
              </a:rPr>
            </a:br>
            <a:r>
              <a:rPr lang="es-MX" sz="3600" dirty="0">
                <a:solidFill>
                  <a:srgbClr val="FF0000"/>
                </a:solidFill>
                <a:latin typeface="Calibri"/>
              </a:rPr>
              <a:t>VALORES QUE PROMUEVE Y TRANSMITE ÁREA V</a:t>
            </a:r>
            <a:br>
              <a:rPr lang="es-MX" sz="3600" dirty="0">
                <a:solidFill>
                  <a:srgbClr val="FF0000"/>
                </a:solidFill>
                <a:latin typeface="Calibri"/>
              </a:rPr>
            </a:br>
            <a:endParaRPr lang="es-MX" sz="3600" dirty="0">
              <a:solidFill>
                <a:srgbClr val="FF0000"/>
              </a:solidFill>
              <a:latin typeface="Calibri"/>
            </a:endParaRPr>
          </a:p>
        </p:txBody>
      </p:sp>
      <p:sp>
        <p:nvSpPr>
          <p:cNvPr id="7" name="CuadroTexto 6"/>
          <p:cNvSpPr txBox="1"/>
          <p:nvPr/>
        </p:nvSpPr>
        <p:spPr>
          <a:xfrm>
            <a:off x="418532" y="1535198"/>
            <a:ext cx="11536907" cy="6124754"/>
          </a:xfrm>
          <a:prstGeom prst="rect">
            <a:avLst/>
          </a:prstGeom>
          <a:noFill/>
        </p:spPr>
        <p:txBody>
          <a:bodyPr wrap="square" rtlCol="0">
            <a:spAutoFit/>
          </a:bodyPr>
          <a:lstStyle/>
          <a:p>
            <a:pPr defTabSz="914400" fontAlgn="base">
              <a:spcBef>
                <a:spcPct val="0"/>
              </a:spcBef>
              <a:spcAft>
                <a:spcPct val="0"/>
              </a:spcAft>
            </a:pPr>
            <a:r>
              <a:rPr lang="es-MX" sz="2800" b="1" dirty="0">
                <a:solidFill>
                  <a:srgbClr val="FF0000"/>
                </a:solidFill>
                <a:cs typeface="Arial" charset="0"/>
              </a:rPr>
              <a:t>LA FE CRISTIANA.- </a:t>
            </a:r>
            <a:r>
              <a:rPr lang="es-MX" sz="2800" b="1" dirty="0">
                <a:solidFill>
                  <a:srgbClr val="000000">
                    <a:lumMod val="95000"/>
                    <a:lumOff val="5000"/>
                  </a:srgbClr>
                </a:solidFill>
                <a:cs typeface="Arial" charset="0"/>
              </a:rPr>
              <a:t>Es un acto de respuesta donde la inteligencia y la voluntad humana están subordinadas a la </a:t>
            </a:r>
            <a:r>
              <a:rPr lang="es-MX" sz="2800" b="1" dirty="0" smtClean="0">
                <a:solidFill>
                  <a:srgbClr val="000000">
                    <a:lumMod val="95000"/>
                    <a:lumOff val="5000"/>
                  </a:srgbClr>
                </a:solidFill>
                <a:cs typeface="Arial" charset="0"/>
              </a:rPr>
              <a:t>Gracia </a:t>
            </a:r>
            <a:r>
              <a:rPr lang="es-MX" sz="2800" b="1" dirty="0">
                <a:solidFill>
                  <a:srgbClr val="000000">
                    <a:lumMod val="95000"/>
                    <a:lumOff val="5000"/>
                  </a:srgbClr>
                </a:solidFill>
                <a:cs typeface="Arial" charset="0"/>
              </a:rPr>
              <a:t>de Dios</a:t>
            </a:r>
            <a:r>
              <a:rPr lang="es-MX" sz="2800" b="1" dirty="0" smtClean="0">
                <a:solidFill>
                  <a:srgbClr val="000000">
                    <a:lumMod val="95000"/>
                    <a:lumOff val="5000"/>
                  </a:srgbClr>
                </a:solidFill>
                <a:cs typeface="Arial" charset="0"/>
              </a:rPr>
              <a:t>.</a:t>
            </a:r>
          </a:p>
          <a:p>
            <a:pPr defTabSz="914400" fontAlgn="base">
              <a:spcBef>
                <a:spcPct val="0"/>
              </a:spcBef>
              <a:spcAft>
                <a:spcPct val="0"/>
              </a:spcAft>
            </a:pPr>
            <a:endParaRPr lang="es-MX" sz="2800" b="1" dirty="0">
              <a:solidFill>
                <a:srgbClr val="000000">
                  <a:lumMod val="95000"/>
                  <a:lumOff val="5000"/>
                </a:srgbClr>
              </a:solidFill>
              <a:cs typeface="Arial" charset="0"/>
            </a:endParaRPr>
          </a:p>
          <a:p>
            <a:pPr defTabSz="914400" fontAlgn="base">
              <a:spcBef>
                <a:spcPct val="0"/>
              </a:spcBef>
              <a:spcAft>
                <a:spcPct val="0"/>
              </a:spcAft>
            </a:pPr>
            <a:endParaRPr lang="es-MX" sz="2800" b="1" dirty="0">
              <a:solidFill>
                <a:srgbClr val="BD582C"/>
              </a:solidFill>
              <a:cs typeface="Arial" charset="0"/>
            </a:endParaRPr>
          </a:p>
          <a:p>
            <a:pPr defTabSz="914400" fontAlgn="base">
              <a:spcBef>
                <a:spcPct val="0"/>
              </a:spcBef>
              <a:spcAft>
                <a:spcPct val="0"/>
              </a:spcAft>
            </a:pPr>
            <a:r>
              <a:rPr lang="es-MX" sz="2800" b="1" dirty="0">
                <a:solidFill>
                  <a:srgbClr val="FF0000"/>
                </a:solidFill>
                <a:cs typeface="Arial" charset="0"/>
              </a:rPr>
              <a:t>LA HUMILDAD.- </a:t>
            </a:r>
            <a:r>
              <a:rPr lang="es-MX" sz="2800" b="1" dirty="0">
                <a:solidFill>
                  <a:srgbClr val="000000">
                    <a:lumMod val="95000"/>
                    <a:lumOff val="5000"/>
                  </a:srgbClr>
                </a:solidFill>
                <a:cs typeface="Arial" charset="0"/>
              </a:rPr>
              <a:t>Capacidad de reconocer las cualidades y los defectos propios. Capacidad de aceptarse tal como se es y mantener el deseo de servir a los demás </a:t>
            </a:r>
            <a:endParaRPr lang="es-MX" dirty="0">
              <a:solidFill>
                <a:srgbClr val="000000">
                  <a:lumMod val="95000"/>
                  <a:lumOff val="5000"/>
                </a:srgbClr>
              </a:solidFill>
              <a:cs typeface="Arial" charset="0"/>
            </a:endParaRPr>
          </a:p>
          <a:p>
            <a:pPr defTabSz="914400" fontAlgn="base">
              <a:spcBef>
                <a:spcPct val="0"/>
              </a:spcBef>
              <a:spcAft>
                <a:spcPct val="0"/>
              </a:spcAft>
            </a:pPr>
            <a:endParaRPr lang="es-MX" sz="2800" b="1" dirty="0">
              <a:solidFill>
                <a:srgbClr val="BD582C"/>
              </a:solidFill>
              <a:cs typeface="Arial" charset="0"/>
            </a:endParaRPr>
          </a:p>
          <a:p>
            <a:pPr algn="ctr" defTabSz="914400" fontAlgn="base">
              <a:spcBef>
                <a:spcPct val="0"/>
              </a:spcBef>
              <a:spcAft>
                <a:spcPct val="0"/>
              </a:spcAft>
            </a:pPr>
            <a:endParaRPr lang="es-MX" sz="2800" b="1" dirty="0">
              <a:solidFill>
                <a:srgbClr val="BD582C"/>
              </a:solidFill>
              <a:cs typeface="Arial" charset="0"/>
            </a:endParaRPr>
          </a:p>
          <a:p>
            <a:pPr algn="ctr" defTabSz="914400" fontAlgn="base">
              <a:spcBef>
                <a:spcPct val="0"/>
              </a:spcBef>
              <a:spcAft>
                <a:spcPct val="0"/>
              </a:spcAft>
            </a:pPr>
            <a:endParaRPr lang="es-MX" sz="2800" b="1" dirty="0">
              <a:solidFill>
                <a:srgbClr val="BD582C"/>
              </a:solidFill>
              <a:cs typeface="Arial" charset="0"/>
            </a:endParaRPr>
          </a:p>
          <a:p>
            <a:pPr algn="ctr" defTabSz="914400" fontAlgn="base">
              <a:spcBef>
                <a:spcPct val="0"/>
              </a:spcBef>
              <a:spcAft>
                <a:spcPct val="0"/>
              </a:spcAft>
            </a:pPr>
            <a:endParaRPr lang="es-MX" sz="2800" b="1" dirty="0">
              <a:solidFill>
                <a:srgbClr val="BD582C"/>
              </a:solidFill>
              <a:cs typeface="Arial" charset="0"/>
            </a:endParaRPr>
          </a:p>
          <a:p>
            <a:pPr algn="ctr" defTabSz="914400" fontAlgn="base">
              <a:spcBef>
                <a:spcPct val="0"/>
              </a:spcBef>
              <a:spcAft>
                <a:spcPct val="0"/>
              </a:spcAft>
            </a:pPr>
            <a:endParaRPr lang="es-MX" sz="2800" b="1" dirty="0">
              <a:solidFill>
                <a:srgbClr val="BD582C"/>
              </a:solidFill>
              <a:cs typeface="Arial" charset="0"/>
            </a:endParaRPr>
          </a:p>
          <a:p>
            <a:pPr algn="ctr" defTabSz="914400" fontAlgn="base">
              <a:spcBef>
                <a:spcPct val="0"/>
              </a:spcBef>
              <a:spcAft>
                <a:spcPct val="0"/>
              </a:spcAft>
            </a:pPr>
            <a:endParaRPr lang="es-MX" sz="2800" b="1" dirty="0">
              <a:solidFill>
                <a:srgbClr val="BD582C"/>
              </a:solidFill>
              <a:cs typeface="Arial" charset="0"/>
            </a:endParaRPr>
          </a:p>
          <a:p>
            <a:pPr algn="ctr" defTabSz="914400" fontAlgn="base">
              <a:spcBef>
                <a:spcPct val="0"/>
              </a:spcBef>
              <a:spcAft>
                <a:spcPct val="0"/>
              </a:spcAft>
            </a:pPr>
            <a:r>
              <a:rPr lang="es-MX" sz="2800" b="1" dirty="0">
                <a:solidFill>
                  <a:srgbClr val="BD582C"/>
                </a:solidFill>
                <a:cs typeface="Arial" charset="0"/>
              </a:rPr>
              <a:t> </a:t>
            </a:r>
          </a:p>
        </p:txBody>
      </p:sp>
    </p:spTree>
    <p:extLst>
      <p:ext uri="{BB962C8B-B14F-4D97-AF65-F5344CB8AC3E}">
        <p14:creationId xmlns:p14="http://schemas.microsoft.com/office/powerpoint/2010/main" val="103129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 calcmode="lin" valueType="num">
                                      <p:cBhvr>
                                        <p:cTn id="1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124131"/>
          </a:xfrm>
          <a:prstGeom prst="rect">
            <a:avLst/>
          </a:prstGeom>
        </p:spPr>
      </p:pic>
      <p:sp>
        <p:nvSpPr>
          <p:cNvPr id="5" name="TextBox 4"/>
          <p:cNvSpPr txBox="1"/>
          <p:nvPr/>
        </p:nvSpPr>
        <p:spPr>
          <a:xfrm>
            <a:off x="1633183" y="6673334"/>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Marcador de contenido 2"/>
          <p:cNvSpPr txBox="1">
            <a:spLocks/>
          </p:cNvSpPr>
          <p:nvPr/>
        </p:nvSpPr>
        <p:spPr>
          <a:xfrm>
            <a:off x="122830" y="286604"/>
            <a:ext cx="11887200" cy="6702283"/>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endParaRPr lang="es-MX" sz="2800" dirty="0" smtClean="0">
              <a:solidFill>
                <a:srgbClr val="FF0000"/>
              </a:solidFill>
              <a:latin typeface="Calibri"/>
            </a:endParaRPr>
          </a:p>
          <a:p>
            <a:pPr>
              <a:buClr>
                <a:srgbClr val="E48312"/>
              </a:buClr>
              <a:defRPr/>
            </a:pPr>
            <a:endParaRPr lang="es-MX" sz="2800" dirty="0">
              <a:solidFill>
                <a:srgbClr val="FF0000"/>
              </a:solidFill>
              <a:latin typeface="Calibri"/>
            </a:endParaRPr>
          </a:p>
          <a:p>
            <a:pPr>
              <a:buClr>
                <a:srgbClr val="E48312"/>
              </a:buClr>
              <a:defRPr/>
            </a:pPr>
            <a:r>
              <a:rPr lang="es-MX" sz="2800" dirty="0" smtClean="0">
                <a:solidFill>
                  <a:srgbClr val="FF0000"/>
                </a:solidFill>
                <a:latin typeface="Calibri"/>
              </a:rPr>
              <a:t>LA </a:t>
            </a:r>
            <a:r>
              <a:rPr lang="es-MX" sz="2800" dirty="0">
                <a:solidFill>
                  <a:srgbClr val="FF0000"/>
                </a:solidFill>
                <a:latin typeface="Calibri"/>
              </a:rPr>
              <a:t>CARIDAD.- </a:t>
            </a:r>
            <a:r>
              <a:rPr lang="es-MX" sz="2800" dirty="0">
                <a:solidFill>
                  <a:srgbClr val="000000"/>
                </a:solidFill>
                <a:latin typeface="Calibri"/>
              </a:rPr>
              <a:t>Es esa capacidad que Dios nos ha regalado de recibir el amor, de ir creciendo en él e irlo difundiendo.</a:t>
            </a:r>
          </a:p>
          <a:p>
            <a:pPr>
              <a:buClr>
                <a:srgbClr val="E48312"/>
              </a:buClr>
              <a:defRPr/>
            </a:pPr>
            <a:endParaRPr lang="es-MX" sz="2800" dirty="0">
              <a:solidFill>
                <a:srgbClr val="000000"/>
              </a:solidFill>
              <a:latin typeface="Calibri"/>
            </a:endParaRPr>
          </a:p>
          <a:p>
            <a:pPr>
              <a:buClr>
                <a:srgbClr val="E48312"/>
              </a:buClr>
              <a:defRPr/>
            </a:pPr>
            <a:r>
              <a:rPr lang="es-MX" sz="2800" dirty="0">
                <a:solidFill>
                  <a:srgbClr val="FF0000"/>
                </a:solidFill>
                <a:latin typeface="Calibri"/>
              </a:rPr>
              <a:t>LA ORACIÓN.- </a:t>
            </a:r>
            <a:r>
              <a:rPr lang="es-MX" sz="2800" dirty="0">
                <a:solidFill>
                  <a:srgbClr val="000000"/>
                </a:solidFill>
                <a:latin typeface="Calibri"/>
              </a:rPr>
              <a:t>Es ofrecernos a Dios con el corazón, es una sencilla mirada hacia el cielo, tanto en las pruebas como en la alegría.</a:t>
            </a:r>
          </a:p>
          <a:p>
            <a:pPr marL="0" indent="0">
              <a:buClr>
                <a:srgbClr val="E48312"/>
              </a:buClr>
              <a:buNone/>
              <a:defRPr/>
            </a:pPr>
            <a:endParaRPr lang="es-MX" sz="2800" dirty="0">
              <a:solidFill>
                <a:srgbClr val="000000"/>
              </a:solidFill>
              <a:latin typeface="Calibri"/>
            </a:endParaRPr>
          </a:p>
          <a:p>
            <a:pPr>
              <a:buClr>
                <a:srgbClr val="E48312"/>
              </a:buClr>
              <a:defRPr/>
            </a:pPr>
            <a:r>
              <a:rPr lang="es-MX" sz="2800" dirty="0">
                <a:solidFill>
                  <a:srgbClr val="FF0000"/>
                </a:solidFill>
                <a:latin typeface="Calibri"/>
              </a:rPr>
              <a:t>LA RESPONSABILIDAD.- </a:t>
            </a:r>
            <a:r>
              <a:rPr lang="es-MX" sz="2800" dirty="0">
                <a:solidFill>
                  <a:srgbClr val="000000"/>
                </a:solidFill>
                <a:latin typeface="Calibri"/>
              </a:rPr>
              <a:t>Que debe expresarse como el compromiso voluntario y generoso de la persona, en promover el bien común.</a:t>
            </a:r>
          </a:p>
          <a:p>
            <a:pPr>
              <a:buClr>
                <a:srgbClr val="E48312"/>
              </a:buClr>
              <a:defRPr/>
            </a:pPr>
            <a:endParaRPr lang="es-MX" sz="2800" dirty="0">
              <a:solidFill>
                <a:srgbClr val="BD582C">
                  <a:lumMod val="50000"/>
                </a:srgbClr>
              </a:solidFill>
              <a:latin typeface="Calibri"/>
            </a:endParaRPr>
          </a:p>
          <a:p>
            <a:pPr>
              <a:buClr>
                <a:srgbClr val="E48312"/>
              </a:buClr>
              <a:defRPr/>
            </a:pPr>
            <a:endParaRPr lang="es-MX" dirty="0">
              <a:solidFill>
                <a:srgbClr val="BD582C">
                  <a:lumMod val="50000"/>
                </a:srgbClr>
              </a:solidFill>
              <a:latin typeface="Calibri"/>
            </a:endParaRPr>
          </a:p>
        </p:txBody>
      </p:sp>
    </p:spTree>
    <p:extLst>
      <p:ext uri="{BB962C8B-B14F-4D97-AF65-F5344CB8AC3E}">
        <p14:creationId xmlns:p14="http://schemas.microsoft.com/office/powerpoint/2010/main" val="174338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6">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wipe(down)">
                                      <p:cBhvr>
                                        <p:cTn id="14" dur="500"/>
                                        <p:tgtEl>
                                          <p:spTgt spid="6">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fade">
                                      <p:cBhvr>
                                        <p:cTn id="19" dur="2000"/>
                                        <p:tgtEl>
                                          <p:spTgt spid="6">
                                            <p:txEl>
                                              <p:pRg st="6" end="6"/>
                                            </p:txEl>
                                          </p:spTgt>
                                        </p:tgtEl>
                                      </p:cBhvr>
                                    </p:animEffect>
                                    <p:anim calcmode="lin" valueType="num">
                                      <p:cBhvr>
                                        <p:cTn id="20" dur="2000" fill="hold"/>
                                        <p:tgtEl>
                                          <p:spTgt spid="6">
                                            <p:txEl>
                                              <p:pRg st="6" end="6"/>
                                            </p:txEl>
                                          </p:spTgt>
                                        </p:tgtEl>
                                        <p:attrNameLst>
                                          <p:attrName>ppt_w</p:attrName>
                                        </p:attrNameLst>
                                      </p:cBhvr>
                                      <p:tavLst>
                                        <p:tav tm="0" fmla="#ppt_w*sin(2.5*pi*$)">
                                          <p:val>
                                            <p:fltVal val="0"/>
                                          </p:val>
                                        </p:tav>
                                        <p:tav tm="100000">
                                          <p:val>
                                            <p:fltVal val="1"/>
                                          </p:val>
                                        </p:tav>
                                      </p:tavLst>
                                    </p:anim>
                                    <p:anim calcmode="lin" valueType="num">
                                      <p:cBhvr>
                                        <p:cTn id="21" dur="20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3365</Words>
  <Application>Microsoft Office PowerPoint</Application>
  <PresentationFormat>Panorámica</PresentationFormat>
  <Paragraphs>571</Paragraphs>
  <Slides>39</Slides>
  <Notes>2</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39</vt:i4>
      </vt:variant>
    </vt:vector>
  </HeadingPairs>
  <TitlesOfParts>
    <vt:vector size="50" baseType="lpstr">
      <vt:lpstr>Arial</vt:lpstr>
      <vt:lpstr>Arial Black</vt:lpstr>
      <vt:lpstr>Bookman Old Style</vt:lpstr>
      <vt:lpstr>Brush Script MT</vt:lpstr>
      <vt:lpstr>Calibri</vt:lpstr>
      <vt:lpstr>Cambria</vt:lpstr>
      <vt:lpstr>Century Gothic</vt:lpstr>
      <vt:lpstr>Comic Sans MS</vt:lpstr>
      <vt:lpstr>Trebuchet MS</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sdfsdf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dc:title>
  <dc:creator>sfsd sdfsdf</dc:creator>
  <cp:lastModifiedBy>usuariolap</cp:lastModifiedBy>
  <cp:revision>67</cp:revision>
  <dcterms:created xsi:type="dcterms:W3CDTF">2019-08-30T21:38:12Z</dcterms:created>
  <dcterms:modified xsi:type="dcterms:W3CDTF">2019-10-08T04:35:25Z</dcterms:modified>
</cp:coreProperties>
</file>